
<file path=[Content_Types].xml><?xml version="1.0" encoding="utf-8"?>
<Types xmlns="http://schemas.openxmlformats.org/package/2006/content-types">
  <Override PartName="/ppt/slides/slide14.xml" ContentType="application/vnd.openxmlformats-officedocument.presentationml.slide+xml"/>
  <Override PartName="/ppt/slideLayouts/slideLayout8.xml" ContentType="application/vnd.openxmlformats-officedocument.presentationml.slideLayout+xml"/>
  <Override PartName="/ppt/slides/slide52.xml" ContentType="application/vnd.openxmlformats-officedocument.presentationml.slide+xml"/>
  <Override PartName="/ppt/slides/slide49.xml" ContentType="application/vnd.openxmlformats-officedocument.presentationml.slide+xml"/>
  <Override PartName="/ppt/slides/slide33.xml" ContentType="application/vnd.openxmlformats-officedocument.presentationml.slide+xml"/>
  <Override PartName="/ppt/notesSlides/notesSlide30.xml" ContentType="application/vnd.openxmlformats-officedocument.presentationml.notesSlide+xml"/>
  <Default Extension="bin" ContentType="application/vnd.openxmlformats-officedocument.presentationml.printerSettings"/>
  <Override PartName="/ppt/notesSlides/notesSlide13.xml" ContentType="application/vnd.openxmlformats-officedocument.presentationml.notesSlide+xml"/>
  <Override PartName="/ppt/notesSlides/notesSlide29.xml" ContentType="application/vnd.openxmlformats-officedocument.presentationml.notesSlide+xml"/>
  <Override PartName="/ppt/notesSlides/notesSlide2.xml" ContentType="application/vnd.openxmlformats-officedocument.presentationml.notesSlide+xml"/>
  <Override PartName="/ppt/slides/slide18.xml" ContentType="application/vnd.openxmlformats-officedocument.presentationml.slide+xml"/>
  <Override PartName="/ppt/slides/slide37.xml" ContentType="application/vnd.openxmlformats-officedocument.presentationml.slide+xml"/>
  <Override PartName="/ppt/notesSlides/notesSlide48.xml" ContentType="application/vnd.openxmlformats-officedocument.presentationml.notesSlide+xml"/>
  <Override PartName="/ppt/slides/slide3.xml" ContentType="application/vnd.openxmlformats-officedocument.presentationml.slide+xml"/>
  <Override PartName="/ppt/notesSlides/notesSlide34.xml" ContentType="application/vnd.openxmlformats-officedocument.presentationml.notesSlide+xml"/>
  <Override PartName="/ppt/slideLayouts/slideLayout1.xml" ContentType="application/vnd.openxmlformats-officedocument.presentationml.slideLayout+xml"/>
  <Override PartName="/ppt/slides/slide23.xml" ContentType="application/vnd.openxmlformats-officedocument.presentationml.slide+xml"/>
  <Override PartName="/ppt/slides/slide42.xml" ContentType="application/vnd.openxmlformats-officedocument.presentationml.slide+xml"/>
  <Override PartName="/ppt/theme/theme1.xml" ContentType="application/vnd.openxmlformats-officedocument.theme+xml"/>
  <Override PartName="/ppt/slideLayouts/slideLayout10.xml" ContentType="application/vnd.openxmlformats-officedocument.presentationml.slideLayout+xml"/>
  <Override PartName="/ppt/notesSlides/notesSlide17.xml" ContentType="application/vnd.openxmlformats-officedocument.presentationml.notesSlide+xml"/>
  <Override PartName="/ppt/notesSlides/notesSlide36.xml" ContentType="application/vnd.openxmlformats-officedocument.presentationml.notesSlide+xml"/>
  <Override PartName="/ppt/notesSlides/notesSlide6.xml" ContentType="application/vnd.openxmlformats-officedocument.presentationml.notesSlide+xml"/>
  <Override PartName="/ppt/notesSlides/notesSlide22.xml" ContentType="application/vnd.openxmlformats-officedocument.presentationml.notesSlide+xml"/>
  <Override PartName="/ppt/slides/slide7.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27.xml" ContentType="application/vnd.openxmlformats-officedocument.presentationml.slide+xml"/>
  <Override PartName="/ppt/slides/slide11.xml" ContentType="application/vnd.openxmlformats-officedocument.presentationml.slide+xml"/>
  <Default Extension="tiff" ContentType="image/tiff"/>
  <Override PartName="/ppt/slides/slide46.xml" ContentType="application/vnd.openxmlformats-officedocument.presentationml.slide+xml"/>
  <Override PartName="/ppt/notesSlides/notesSlide41.xml" ContentType="application/vnd.openxmlformats-officedocument.presentationml.notesSlide+xml"/>
  <Override PartName="/ppt/notesSlides/notesSlide8.xml" ContentType="application/vnd.openxmlformats-officedocument.presentationml.notesSlide+xml"/>
  <Override PartName="/ppt/notesSlides/notesSlide26.xml" ContentType="application/vnd.openxmlformats-officedocument.presentationml.notesSlide+xml"/>
  <Override PartName="/ppt/notesSlides/notesSlide45.xml" ContentType="application/vnd.openxmlformats-officedocument.presentationml.notes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53.xml" ContentType="application/vnd.openxmlformats-officedocument.presentationml.slide+xml"/>
  <Override PartName="/ppt/slides/slide15.xml" ContentType="application/vnd.openxmlformats-officedocument.presentationml.slide+xml"/>
  <Override PartName="/ppt/notesSlides/notesSlide31.xml" ContentType="application/vnd.openxmlformats-officedocument.presentationml.notesSlide+xml"/>
  <Override PartName="/ppt/slides/slide20.xml" ContentType="application/vnd.openxmlformats-officedocument.presentationml.slide+xml"/>
  <Override PartName="/ppt/presProps.xml" ContentType="application/vnd.openxmlformats-officedocument.presentationml.presProps+xml"/>
  <Override PartName="/ppt/notesSlides/notesSlide14.xml" ContentType="application/vnd.openxmlformats-officedocument.presentationml.notesSlide+xml"/>
  <Override PartName="/ppt/notesSlides/notesSlide3.xml" ContentType="application/vnd.openxmlformats-officedocument.presentationml.notesSlide+xml"/>
  <Override PartName="/ppt/slides/slide19.xml" ContentType="application/vnd.openxmlformats-officedocument.presentationml.slide+xml"/>
  <Override PartName="/ppt/slides/slide38.xml" ContentType="application/vnd.openxmlformats-officedocument.presentationml.slide+xml"/>
  <Override PartName="/ppt/slides/slide4.xml" ContentType="application/vnd.openxmlformats-officedocument.presentationml.slide+xml"/>
  <Override PartName="/ppt/notesSlides/notesSlide35.xml" ContentType="application/vnd.openxmlformats-officedocument.presentationml.notesSlide+xml"/>
  <Override PartName="/ppt/slideLayouts/slideLayout2.xml" ContentType="application/vnd.openxmlformats-officedocument.presentationml.slideLayout+xml"/>
  <Override PartName="/ppt/slides/slide24.xml" ContentType="application/vnd.openxmlformats-officedocument.presentationml.slide+xml"/>
  <Override PartName="/ppt/slides/slide43.xml" ContentType="application/vnd.openxmlformats-officedocument.presentationml.slide+xml"/>
  <Override PartName="/ppt/theme/theme2.xml" ContentType="application/vnd.openxmlformats-officedocument.theme+xml"/>
  <Override PartName="/ppt/handoutMasters/handoutMaster1.xml" ContentType="application/vnd.openxmlformats-officedocument.presentationml.handoutMaster+xml"/>
  <Override PartName="/ppt/slideLayouts/slideLayout11.xml" ContentType="application/vnd.openxmlformats-officedocument.presentationml.slideLayout+xml"/>
  <Override PartName="/ppt/notesSlides/notesSlide18.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Default Extension="jpeg" ContentType="image/jpeg"/>
  <Override PartName="/ppt/notesSlides/notesSlide23.xml" ContentType="application/vnd.openxmlformats-officedocument.presentationml.notesSlide+xml"/>
  <Default Extension="vml" ContentType="application/vnd.openxmlformats-officedocument.vmlDrawing"/>
  <Override PartName="/ppt/slides/slide12.xml" ContentType="application/vnd.openxmlformats-officedocument.presentationml.slide+xml"/>
  <Override PartName="/ppt/slides/slide8.xml" ContentType="application/vnd.openxmlformats-officedocument.presentationml.slide+xml"/>
  <Override PartName="/ppt/slides/slide28.xml" ContentType="application/vnd.openxmlformats-officedocument.presentationml.slide+xml"/>
  <Override PartName="/ppt/slides/slide50.xml" ContentType="application/vnd.openxmlformats-officedocument.presentationml.slide+xml"/>
  <Override PartName="/ppt/slides/slide47.xml" ContentType="application/vnd.openxmlformats-officedocument.presentationml.slide+xml"/>
  <Override PartName="/ppt/slideLayouts/slideLayout6.xml" ContentType="application/vnd.openxmlformats-officedocument.presentationml.slideLayout+xml"/>
  <Override PartName="/ppt/slides/slide31.xml" ContentType="application/vnd.openxmlformats-officedocument.presentationml.slide+xml"/>
  <Override PartName="/ppt/notesSlides/notesSlide9.xml" ContentType="application/vnd.openxmlformats-officedocument.presentationml.notesSlide+xml"/>
  <Override PartName="/ppt/notesSlides/notesSlide42.xml" ContentType="application/vnd.openxmlformats-officedocument.presentationml.notesSlide+xml"/>
  <Override PartName="/ppt/notesSlides/notesSlide11.xml" ContentType="application/vnd.openxmlformats-officedocument.presentationml.notesSlide+xml"/>
  <Default Extension="rels" ContentType="application/vnd.openxmlformats-package.relationships+xml"/>
  <Override PartName="/ppt/notesSlides/notesSlide27.xml" ContentType="application/vnd.openxmlformats-officedocument.presentationml.notesSlide+xml"/>
  <Override PartName="/ppt/notesSlides/notesSlide46.xml" ContentType="application/vnd.openxmlformats-officedocument.presentationml.notesSlide+xml"/>
  <Override PartName="/ppt/slides/slide16.xml" ContentType="application/vnd.openxmlformats-officedocument.presentationml.slide+xml"/>
  <Override PartName="/ppt/slides/slide35.xml" ContentType="application/vnd.openxmlformats-officedocument.presentationml.slide+xml"/>
  <Override PartName="/ppt/slides/slide54.xml" ContentType="application/vnd.openxmlformats-officedocument.presentationml.slide+xml"/>
  <Override PartName="/ppt/slides/slide1.xml" ContentType="application/vnd.openxmlformats-officedocument.presentationml.slide+xml"/>
  <Override PartName="/ppt/notesSlides/notesSlide32.xml" ContentType="application/vnd.openxmlformats-officedocument.presentationml.notesSlide+xml"/>
  <Override PartName="/ppt/slides/slide21.xml" ContentType="application/vnd.openxmlformats-officedocument.presentationml.slide+xml"/>
  <Override PartName="/ppt/slides/slide40.xml" ContentType="application/vnd.openxmlformats-officedocument.presentationml.slide+xml"/>
  <Override PartName="/ppt/notesSlides/notesSlide15.xml" ContentType="application/vnd.openxmlformats-officedocument.presentationml.notesSlide+xml"/>
  <Override PartName="/ppt/notesSlides/notesSlide4.xml" ContentType="application/vnd.openxmlformats-officedocument.presentationml.notesSlide+xml"/>
  <Override PartName="/ppt/slides/slide39.xml" ContentType="application/vnd.openxmlformats-officedocument.presentationml.slide+xml"/>
  <Override PartName="/ppt/notesSlides/notesSlide20.xml" ContentType="application/vnd.openxmlformats-officedocument.presentationml.notes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s/slide25.xml" ContentType="application/vnd.openxmlformats-officedocument.presentationml.slide+xml"/>
  <Override PartName="/ppt/slides/slide44.xml" ContentType="application/vnd.openxmlformats-officedocument.presentationml.slide+xml"/>
  <Override PartName="/ppt/theme/theme3.xml" ContentType="application/vnd.openxmlformats-officedocument.theme+xml"/>
  <Default Extension="doc" ContentType="application/msword"/>
  <Override PartName="/ppt/notesSlides/notesSlide19.xml" ContentType="application/vnd.openxmlformats-officedocument.presentationml.notesSlide+xml"/>
  <Override PartName="/ppt/notesSlides/notesSlide38.xml" ContentType="application/vnd.openxmlformats-officedocument.presentationml.notesSlide+xml"/>
  <Override PartName="/ppt/notesSlides/notesSlide24.xml" ContentType="application/vnd.openxmlformats-officedocument.presentationml.notesSlide+xml"/>
  <Override PartName="/ppt/slides/slide9.xml" ContentType="application/vnd.openxmlformats-officedocument.presentationml.slide+xml"/>
  <Override PartName="/ppt/slides/slide13.xml" ContentType="application/vnd.openxmlformats-officedocument.presentationml.slide+xml"/>
  <Default Extension="xml" ContentType="application/xml"/>
  <Override PartName="/ppt/tableStyles.xml" ContentType="application/vnd.openxmlformats-officedocument.presentationml.tableStyles+xml"/>
  <Override PartName="/ppt/slides/slide51.xml" ContentType="application/vnd.openxmlformats-officedocument.presentationml.slide+xml"/>
  <Override PartName="/ppt/slides/slide48.xml" ContentType="application/vnd.openxmlformats-officedocument.presentationml.slide+xml"/>
  <Override PartName="/ppt/notesSlides/notesSlide10.xml" ContentType="application/vnd.openxmlformats-officedocument.presentationml.notesSlide+xml"/>
  <Override PartName="/ppt/slideLayouts/slideLayout7.xml" ContentType="application/vnd.openxmlformats-officedocument.presentationml.slideLayout+xml"/>
  <Override PartName="/ppt/slides/slide32.xml" ContentType="application/vnd.openxmlformats-officedocument.presentationml.slide+xml"/>
  <Override PartName="/ppt/viewProps.xml" ContentType="application/vnd.openxmlformats-officedocument.presentationml.viewProps+xml"/>
  <Override PartName="/ppt/slides/slide29.xml" ContentType="application/vnd.openxmlformats-officedocument.presentationml.slide+xml"/>
  <Override PartName="/ppt/notesSlides/notesSlide43.xml" ContentType="application/vnd.openxmlformats-officedocument.presentationml.notesSlide+xml"/>
  <Override PartName="/docProps/app.xml" ContentType="application/vnd.openxmlformats-officedocument.extended-properties+xml"/>
  <Override PartName="/ppt/notesMasters/notesMaster1.xml" ContentType="application/vnd.openxmlformats-officedocument.presentationml.notesMaster+xml"/>
  <Override PartName="/ppt/notesSlides/notesSlide12.xml" ContentType="application/vnd.openxmlformats-officedocument.presentationml.notesSlide+xml"/>
  <Override PartName="/ppt/notesSlides/notesSlide28.xml" ContentType="application/vnd.openxmlformats-officedocument.presentationml.notesSlide+xml"/>
  <Override PartName="/ppt/notesSlides/notesSlide1.xml" ContentType="application/vnd.openxmlformats-officedocument.presentationml.notesSlide+xml"/>
  <Override PartName="/ppt/slides/slide17.xml" ContentType="application/vnd.openxmlformats-officedocument.presentationml.slide+xml"/>
  <Override PartName="/ppt/slides/slide36.xml" ContentType="application/vnd.openxmlformats-officedocument.presentationml.slide+xml"/>
  <Override PartName="/ppt/presentation.xml" ContentType="application/vnd.openxmlformats-officedocument.presentationml.presentation.main+xml"/>
  <Override PartName="/ppt/notesSlides/notesSlide47.xml" ContentType="application/vnd.openxmlformats-officedocument.presentationml.notesSlide+xml"/>
  <Override PartName="/ppt/slides/slide2.xml" ContentType="application/vnd.openxmlformats-officedocument.presentationml.slide+xml"/>
  <Override PartName="/ppt/notesSlides/notesSlide33.xml" ContentType="application/vnd.openxmlformats-officedocument.presentationml.notesSlide+xml"/>
  <Override PartName="/ppt/slides/slide22.xml" ContentType="application/vnd.openxmlformats-officedocument.presentationml.slide+xml"/>
  <Override PartName="/ppt/slides/slide41.xml" ContentType="application/vnd.openxmlformats-officedocument.presentationml.slide+xml"/>
  <Override PartName="/ppt/notesSlides/notesSlide16.xml" ContentType="application/vnd.openxmlformats-officedocument.presentationml.notesSlide+xml"/>
  <Override PartName="/ppt/notesSlides/notesSlide5.xml" ContentType="application/vnd.openxmlformats-officedocument.presentationml.notesSlide+xml"/>
  <Default Extension="pict" ContentType="image/pict"/>
  <Override PartName="/ppt/notesSlides/notesSlide21.xml" ContentType="application/vnd.openxmlformats-officedocument.presentationml.notesSlide+xml"/>
  <Override PartName="/ppt/slideLayouts/slideLayout4.xml" ContentType="application/vnd.openxmlformats-officedocument.presentationml.slideLayout+xml"/>
  <Override PartName="/ppt/slides/slide10.xml" ContentType="application/vnd.openxmlformats-officedocument.presentationml.slide+xml"/>
  <Override PartName="/ppt/slides/slide26.xml" ContentType="application/vnd.openxmlformats-officedocument.presentationml.slide+xml"/>
  <Override PartName="/ppt/slides/slide45.xml" ContentType="application/vnd.openxmlformats-officedocument.presentationml.slide+xml"/>
  <Override PartName="/ppt/slides/slide6.xml" ContentType="application/vnd.openxmlformats-officedocument.presentationml.slide+xml"/>
  <Override PartName="/ppt/notesSlides/notesSlide40.xml" ContentType="application/vnd.openxmlformats-officedocument.presentationml.notesSlide+xml"/>
  <Override PartName="/ppt/notesSlides/notesSlide39.xml" ContentType="application/vnd.openxmlformats-officedocument.presentationml.notesSlide+xml"/>
  <Default Extension="png" ContentType="image/png"/>
  <Override PartName="/ppt/notesSlides/notesSlide25.xml" ContentType="application/vnd.openxmlformats-officedocument.presentationml.notesSlide+xml"/>
  <Override PartName="/ppt/notesSlides/notesSlide4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saveSubsetFonts="1" autoCompressPictures="0">
  <p:sldMasterIdLst>
    <p:sldMasterId id="2147483648" r:id="rId1"/>
  </p:sldMasterIdLst>
  <p:notesMasterIdLst>
    <p:notesMasterId r:id="rId56"/>
  </p:notesMasterIdLst>
  <p:handoutMasterIdLst>
    <p:handoutMasterId r:id="rId57"/>
  </p:handoutMasterIdLst>
  <p:sldIdLst>
    <p:sldId id="256" r:id="rId2"/>
    <p:sldId id="346" r:id="rId3"/>
    <p:sldId id="257" r:id="rId4"/>
    <p:sldId id="277" r:id="rId5"/>
    <p:sldId id="390" r:id="rId6"/>
    <p:sldId id="405" r:id="rId7"/>
    <p:sldId id="312" r:id="rId8"/>
    <p:sldId id="402" r:id="rId9"/>
    <p:sldId id="403" r:id="rId10"/>
    <p:sldId id="404" r:id="rId11"/>
    <p:sldId id="408" r:id="rId12"/>
    <p:sldId id="406" r:id="rId13"/>
    <p:sldId id="351" r:id="rId14"/>
    <p:sldId id="401" r:id="rId15"/>
    <p:sldId id="407" r:id="rId16"/>
    <p:sldId id="341" r:id="rId17"/>
    <p:sldId id="306" r:id="rId18"/>
    <p:sldId id="393" r:id="rId19"/>
    <p:sldId id="324" r:id="rId20"/>
    <p:sldId id="377" r:id="rId21"/>
    <p:sldId id="319" r:id="rId22"/>
    <p:sldId id="339" r:id="rId23"/>
    <p:sldId id="387" r:id="rId24"/>
    <p:sldId id="340" r:id="rId25"/>
    <p:sldId id="384" r:id="rId26"/>
    <p:sldId id="344" r:id="rId27"/>
    <p:sldId id="355" r:id="rId28"/>
    <p:sldId id="347" r:id="rId29"/>
    <p:sldId id="391" r:id="rId30"/>
    <p:sldId id="326" r:id="rId31"/>
    <p:sldId id="392" r:id="rId32"/>
    <p:sldId id="410" r:id="rId33"/>
    <p:sldId id="411" r:id="rId34"/>
    <p:sldId id="348" r:id="rId35"/>
    <p:sldId id="395" r:id="rId36"/>
    <p:sldId id="389" r:id="rId37"/>
    <p:sldId id="382" r:id="rId38"/>
    <p:sldId id="352" r:id="rId39"/>
    <p:sldId id="386" r:id="rId40"/>
    <p:sldId id="362" r:id="rId41"/>
    <p:sldId id="378" r:id="rId42"/>
    <p:sldId id="381" r:id="rId43"/>
    <p:sldId id="396" r:id="rId44"/>
    <p:sldId id="335" r:id="rId45"/>
    <p:sldId id="380" r:id="rId46"/>
    <p:sldId id="373" r:id="rId47"/>
    <p:sldId id="398" r:id="rId48"/>
    <p:sldId id="383" r:id="rId49"/>
    <p:sldId id="409" r:id="rId50"/>
    <p:sldId id="400" r:id="rId51"/>
    <p:sldId id="366" r:id="rId52"/>
    <p:sldId id="372" r:id="rId53"/>
    <p:sldId id="399" r:id="rId54"/>
    <p:sldId id="369" r:id="rId55"/>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105" charset="0"/>
        <a:ea typeface="+mn-ea"/>
        <a:cs typeface="+mn-cs"/>
      </a:defRPr>
    </a:lvl1pPr>
    <a:lvl2pPr marL="457200" algn="l" rtl="0" eaLnBrk="0" fontAlgn="base" hangingPunct="0">
      <a:spcBef>
        <a:spcPct val="0"/>
      </a:spcBef>
      <a:spcAft>
        <a:spcPct val="0"/>
      </a:spcAft>
      <a:defRPr sz="2400" kern="1200">
        <a:solidFill>
          <a:schemeClr val="tx1"/>
        </a:solidFill>
        <a:latin typeface="Times" pitchFamily="-105" charset="0"/>
        <a:ea typeface="+mn-ea"/>
        <a:cs typeface="+mn-cs"/>
      </a:defRPr>
    </a:lvl2pPr>
    <a:lvl3pPr marL="914400" algn="l" rtl="0" eaLnBrk="0" fontAlgn="base" hangingPunct="0">
      <a:spcBef>
        <a:spcPct val="0"/>
      </a:spcBef>
      <a:spcAft>
        <a:spcPct val="0"/>
      </a:spcAft>
      <a:defRPr sz="2400" kern="1200">
        <a:solidFill>
          <a:schemeClr val="tx1"/>
        </a:solidFill>
        <a:latin typeface="Times" pitchFamily="-105" charset="0"/>
        <a:ea typeface="+mn-ea"/>
        <a:cs typeface="+mn-cs"/>
      </a:defRPr>
    </a:lvl3pPr>
    <a:lvl4pPr marL="1371600" algn="l" rtl="0" eaLnBrk="0" fontAlgn="base" hangingPunct="0">
      <a:spcBef>
        <a:spcPct val="0"/>
      </a:spcBef>
      <a:spcAft>
        <a:spcPct val="0"/>
      </a:spcAft>
      <a:defRPr sz="2400" kern="1200">
        <a:solidFill>
          <a:schemeClr val="tx1"/>
        </a:solidFill>
        <a:latin typeface="Times" pitchFamily="-105" charset="0"/>
        <a:ea typeface="+mn-ea"/>
        <a:cs typeface="+mn-cs"/>
      </a:defRPr>
    </a:lvl4pPr>
    <a:lvl5pPr marL="1828800" algn="l" rtl="0" eaLnBrk="0" fontAlgn="base" hangingPunct="0">
      <a:spcBef>
        <a:spcPct val="0"/>
      </a:spcBef>
      <a:spcAft>
        <a:spcPct val="0"/>
      </a:spcAft>
      <a:defRPr sz="2400" kern="1200">
        <a:solidFill>
          <a:schemeClr val="tx1"/>
        </a:solidFill>
        <a:latin typeface="Times" pitchFamily="-105" charset="0"/>
        <a:ea typeface="+mn-ea"/>
        <a:cs typeface="+mn-cs"/>
      </a:defRPr>
    </a:lvl5pPr>
    <a:lvl6pPr marL="2286000" algn="l" defTabSz="457200" rtl="0" eaLnBrk="1" latinLnBrk="0" hangingPunct="1">
      <a:defRPr sz="2400" kern="1200">
        <a:solidFill>
          <a:schemeClr val="tx1"/>
        </a:solidFill>
        <a:latin typeface="Times" pitchFamily="-105" charset="0"/>
        <a:ea typeface="+mn-ea"/>
        <a:cs typeface="+mn-cs"/>
      </a:defRPr>
    </a:lvl6pPr>
    <a:lvl7pPr marL="2743200" algn="l" defTabSz="457200" rtl="0" eaLnBrk="1" latinLnBrk="0" hangingPunct="1">
      <a:defRPr sz="2400" kern="1200">
        <a:solidFill>
          <a:schemeClr val="tx1"/>
        </a:solidFill>
        <a:latin typeface="Times" pitchFamily="-105" charset="0"/>
        <a:ea typeface="+mn-ea"/>
        <a:cs typeface="+mn-cs"/>
      </a:defRPr>
    </a:lvl7pPr>
    <a:lvl8pPr marL="3200400" algn="l" defTabSz="457200" rtl="0" eaLnBrk="1" latinLnBrk="0" hangingPunct="1">
      <a:defRPr sz="2400" kern="1200">
        <a:solidFill>
          <a:schemeClr val="tx1"/>
        </a:solidFill>
        <a:latin typeface="Times" pitchFamily="-105" charset="0"/>
        <a:ea typeface="+mn-ea"/>
        <a:cs typeface="+mn-cs"/>
      </a:defRPr>
    </a:lvl8pPr>
    <a:lvl9pPr marL="3657600" algn="l" defTabSz="457200" rtl="0" eaLnBrk="1" latinLnBrk="0" hangingPunct="1">
      <a:defRPr sz="2400" kern="1200">
        <a:solidFill>
          <a:schemeClr val="tx1"/>
        </a:solidFill>
        <a:latin typeface="Times" pitchFamily="-105"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hiddenSlides="1"/>
  <p:clrMru>
    <a:srgbClr val="9E1263"/>
    <a:srgbClr val="000000"/>
    <a:srgbClr val="FF0906"/>
    <a:srgbClr val="A1672B"/>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horzBarState="maximized">
    <p:restoredLeft sz="15620"/>
    <p:restoredTop sz="94660"/>
  </p:normalViewPr>
  <p:slideViewPr>
    <p:cSldViewPr showGuides="1">
      <p:cViewPr>
        <p:scale>
          <a:sx n="100" d="100"/>
          <a:sy n="100" d="100"/>
        </p:scale>
        <p:origin x="-392"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240"/>
    </p:cViewPr>
  </p:sorterViewPr>
  <p:notesViewPr>
    <p:cSldViewPr showGuides="1">
      <p:cViewPr varScale="1">
        <p:scale>
          <a:sx n="92" d="100"/>
          <a:sy n="92" d="100"/>
        </p:scale>
        <p:origin x="-1864" y="-104"/>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notesMaster" Target="notesMasters/notesMaster1.xml"/><Relationship Id="rId57" Type="http://schemas.openxmlformats.org/officeDocument/2006/relationships/handoutMaster" Target="handoutMasters/handoutMaster1.xml"/><Relationship Id="rId58" Type="http://schemas.openxmlformats.org/officeDocument/2006/relationships/printerSettings" Target="printerSettings/printerSettings1.bin"/><Relationship Id="rId59" Type="http://schemas.openxmlformats.org/officeDocument/2006/relationships/presProps" Target="pres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viewProps" Target="viewProps.xml"/><Relationship Id="rId61" Type="http://schemas.openxmlformats.org/officeDocument/2006/relationships/theme" Target="theme/theme1.xml"/><Relationship Id="rId6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pict"/></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Times"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atin typeface="Times" charset="0"/>
              </a:defRPr>
            </a:lvl1pPr>
          </a:lstStyle>
          <a:p>
            <a:pPr>
              <a:defRPr/>
            </a:pPr>
            <a:fld id="{3BDED082-CB51-7245-952E-A1C12F1EFD73}" type="datetime1">
              <a:rPr lang="en-US"/>
              <a:pPr>
                <a:defRPr/>
              </a:pPr>
              <a:t>11/28/16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Times"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atin typeface="Times" charset="0"/>
              </a:defRPr>
            </a:lvl1pPr>
          </a:lstStyle>
          <a:p>
            <a:pPr>
              <a:defRPr/>
            </a:pPr>
            <a:fld id="{238218CA-6A63-3546-905B-0EB15B59D540}" type="slidenum">
              <a:rPr lang="en-US"/>
              <a:pPr>
                <a:defRPr/>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defRPr>
            </a:lvl1pPr>
          </a:lstStyle>
          <a:p>
            <a:pPr>
              <a:defRPr/>
            </a:pPr>
            <a:endParaRPr lang="en-US"/>
          </a:p>
        </p:txBody>
      </p:sp>
      <p:sp>
        <p:nvSpPr>
          <p:cNvPr id="7885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defRPr>
            </a:lvl1pPr>
          </a:lstStyle>
          <a:p>
            <a:pPr>
              <a:defRPr/>
            </a:pPr>
            <a:endParaRPr lang="en-US"/>
          </a:p>
        </p:txBody>
      </p:sp>
      <p:sp>
        <p:nvSpPr>
          <p:cNvPr id="14340" name="Rectangle 4"/>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7885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885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defRPr>
            </a:lvl1pPr>
          </a:lstStyle>
          <a:p>
            <a:pPr>
              <a:defRPr/>
            </a:pPr>
            <a:endParaRPr lang="en-US"/>
          </a:p>
        </p:txBody>
      </p:sp>
      <p:sp>
        <p:nvSpPr>
          <p:cNvPr id="7885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charset="0"/>
              </a:defRPr>
            </a:lvl1pPr>
          </a:lstStyle>
          <a:p>
            <a:pPr>
              <a:defRPr/>
            </a:pPr>
            <a:fld id="{C72D48CC-50C4-6446-9345-20A5B443AC19}" type="slidenum">
              <a:rPr lang="en-US"/>
              <a:pPr>
                <a:defRPr/>
              </a:pPr>
              <a:t>‹#›</a:t>
            </a:fld>
            <a:endParaRPr lang="en-US"/>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A9BF4316-A1DB-2047-8DD1-B7A04F84B4B7}" type="slidenum">
              <a:rPr lang="en-US">
                <a:latin typeface="Times" pitchFamily="-105" charset="0"/>
              </a:rPr>
              <a:pPr/>
              <a:t>1</a:t>
            </a:fld>
            <a:endParaRPr lang="en-US">
              <a:latin typeface="Times" pitchFamily="-105" charset="0"/>
            </a:endParaRPr>
          </a:p>
        </p:txBody>
      </p:sp>
      <p:sp>
        <p:nvSpPr>
          <p:cNvPr id="16387" name="Rectangle 2"/>
          <p:cNvSpPr>
            <a:spLocks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pPr eaLnBrk="1" hangingPunct="1"/>
            <a:endParaRPr lang="en-US">
              <a:latin typeface="Times" pitchFamily="-105" charset="0"/>
              <a:ea typeface="ＭＳ Ｐゴシック" pitchFamily="-105" charset="-128"/>
              <a:cs typeface="ＭＳ Ｐゴシック" pitchFamily="-105"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F4EB561B-0BC3-8549-BA2D-29C4AE68A43E}" type="slidenum">
              <a:rPr lang="en-US">
                <a:latin typeface="Times" pitchFamily="-105" charset="0"/>
              </a:rPr>
              <a:pPr/>
              <a:t>10</a:t>
            </a:fld>
            <a:endParaRPr lang="en-US">
              <a:latin typeface="Times" pitchFamily="-105" charset="0"/>
            </a:endParaRPr>
          </a:p>
        </p:txBody>
      </p:sp>
      <p:sp>
        <p:nvSpPr>
          <p:cNvPr id="34819" name="Rectangle 2"/>
          <p:cNvSpPr>
            <a:spLocks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endParaRPr lang="en-US">
              <a:latin typeface="Times" pitchFamily="-105" charset="0"/>
              <a:ea typeface="ＭＳ Ｐゴシック" pitchFamily="-105" charset="-128"/>
              <a:cs typeface="ＭＳ Ｐゴシック" pitchFamily="-105"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1675DEA1-DCA3-5A45-9E33-E38F9E2FC422}" type="slidenum">
              <a:rPr lang="en-US">
                <a:latin typeface="Times" pitchFamily="-105" charset="0"/>
              </a:rPr>
              <a:pPr/>
              <a:t>11</a:t>
            </a:fld>
            <a:endParaRPr lang="en-US">
              <a:latin typeface="Times" pitchFamily="-105" charset="0"/>
            </a:endParaRPr>
          </a:p>
        </p:txBody>
      </p:sp>
      <p:sp>
        <p:nvSpPr>
          <p:cNvPr id="36867" name="Rectangle 2"/>
          <p:cNvSpPr>
            <a:spLocks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pPr eaLnBrk="1" hangingPunct="1"/>
            <a:endParaRPr lang="en-US">
              <a:latin typeface="Times" pitchFamily="-105" charset="0"/>
              <a:ea typeface="ＭＳ Ｐゴシック" pitchFamily="-105" charset="-128"/>
              <a:cs typeface="ＭＳ Ｐゴシック" pitchFamily="-105"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7DADA901-80B8-6C4A-B58C-48CC243A1E88}" type="slidenum">
              <a:rPr lang="en-US">
                <a:latin typeface="Times" pitchFamily="-105" charset="0"/>
              </a:rPr>
              <a:pPr/>
              <a:t>12</a:t>
            </a:fld>
            <a:endParaRPr lang="en-US">
              <a:latin typeface="Times" pitchFamily="-105" charset="0"/>
            </a:endParaRPr>
          </a:p>
        </p:txBody>
      </p:sp>
      <p:sp>
        <p:nvSpPr>
          <p:cNvPr id="38915" name="Rectangle 2"/>
          <p:cNvSpPr>
            <a:spLocks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endParaRPr lang="en-US">
              <a:latin typeface="Times" pitchFamily="-105" charset="0"/>
              <a:ea typeface="ＭＳ Ｐゴシック" pitchFamily="-105" charset="-128"/>
              <a:cs typeface="ＭＳ Ｐゴシック" pitchFamily="-105"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378BAF20-9471-8B4B-9E00-51847D686659}" type="slidenum">
              <a:rPr lang="en-US">
                <a:latin typeface="Times" pitchFamily="-105" charset="0"/>
              </a:rPr>
              <a:pPr/>
              <a:t>13</a:t>
            </a:fld>
            <a:endParaRPr lang="en-US">
              <a:latin typeface="Times" pitchFamily="-105" charset="0"/>
            </a:endParaRPr>
          </a:p>
        </p:txBody>
      </p:sp>
      <p:sp>
        <p:nvSpPr>
          <p:cNvPr id="43011" name="Rectangle 2"/>
          <p:cNvSpPr>
            <a:spLocks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pPr eaLnBrk="1" hangingPunct="1"/>
            <a:endParaRPr lang="en-US">
              <a:latin typeface="Times" pitchFamily="-105" charset="0"/>
              <a:ea typeface="ＭＳ Ｐゴシック" pitchFamily="-105" charset="-128"/>
              <a:cs typeface="ＭＳ Ｐゴシック" pitchFamily="-105"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C76EDD8A-833F-5542-BA48-1936FD22E05E}" type="slidenum">
              <a:rPr lang="en-US">
                <a:latin typeface="Times" pitchFamily="-105" charset="0"/>
              </a:rPr>
              <a:pPr/>
              <a:t>15</a:t>
            </a:fld>
            <a:endParaRPr lang="en-US">
              <a:latin typeface="Times" pitchFamily="-105" charset="0"/>
            </a:endParaRPr>
          </a:p>
        </p:txBody>
      </p:sp>
      <p:sp>
        <p:nvSpPr>
          <p:cNvPr id="40963" name="Rectangle 2"/>
          <p:cNvSpPr>
            <a:spLocks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pPr eaLnBrk="1" hangingPunct="1"/>
            <a:endParaRPr lang="en-US">
              <a:latin typeface="Times" pitchFamily="-105" charset="0"/>
              <a:ea typeface="ＭＳ Ｐゴシック" pitchFamily="-105" charset="-128"/>
              <a:cs typeface="ＭＳ Ｐゴシック" pitchFamily="-105"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23846896-D607-954C-92B8-2D1706CEB875}" type="slidenum">
              <a:rPr lang="en-US">
                <a:latin typeface="Times" pitchFamily="-105" charset="0"/>
              </a:rPr>
              <a:pPr/>
              <a:t>16</a:t>
            </a:fld>
            <a:endParaRPr lang="en-US">
              <a:latin typeface="Times" pitchFamily="-105" charset="0"/>
            </a:endParaRPr>
          </a:p>
        </p:txBody>
      </p:sp>
      <p:sp>
        <p:nvSpPr>
          <p:cNvPr id="46083" name="Rectangle 2"/>
          <p:cNvSpPr>
            <a:spLocks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a:latin typeface="Times" pitchFamily="-105" charset="0"/>
              <a:ea typeface="ＭＳ Ｐゴシック" pitchFamily="-105" charset="-128"/>
              <a:cs typeface="ＭＳ Ｐゴシック" pitchFamily="-105"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4D454629-6EDB-EB40-ADF5-B882B886E79E}" type="slidenum">
              <a:rPr lang="en-US">
                <a:latin typeface="Times" pitchFamily="-105" charset="0"/>
              </a:rPr>
              <a:pPr/>
              <a:t>17</a:t>
            </a:fld>
            <a:endParaRPr lang="en-US">
              <a:latin typeface="Times" pitchFamily="-105" charset="0"/>
            </a:endParaRPr>
          </a:p>
        </p:txBody>
      </p:sp>
      <p:sp>
        <p:nvSpPr>
          <p:cNvPr id="48131" name="Rectangle 2"/>
          <p:cNvSpPr>
            <a:spLocks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eaLnBrk="1" hangingPunct="1"/>
            <a:r>
              <a:rPr lang="en-US" smtClean="0">
                <a:latin typeface="Times" pitchFamily="-105" charset="0"/>
                <a:ea typeface="ＭＳ Ｐゴシック" pitchFamily="-105" charset="-128"/>
                <a:cs typeface="ＭＳ Ｐゴシック" pitchFamily="-105" charset="-128"/>
              </a:rPr>
              <a:t>Got to here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307D6C21-E71E-0F48-B05B-516085B78B21}" type="slidenum">
              <a:rPr lang="en-US">
                <a:latin typeface="Times" pitchFamily="-105" charset="0"/>
              </a:rPr>
              <a:pPr/>
              <a:t>18</a:t>
            </a:fld>
            <a:endParaRPr lang="en-US">
              <a:latin typeface="Times" pitchFamily="-105" charset="0"/>
            </a:endParaRPr>
          </a:p>
        </p:txBody>
      </p:sp>
      <p:sp>
        <p:nvSpPr>
          <p:cNvPr id="50179" name="Rectangle 2"/>
          <p:cNvSpPr>
            <a:spLocks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endParaRPr lang="en-US">
              <a:latin typeface="Times" pitchFamily="-105" charset="0"/>
              <a:ea typeface="ＭＳ Ｐゴシック" pitchFamily="-105" charset="-128"/>
              <a:cs typeface="ＭＳ Ｐゴシック" pitchFamily="-105"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25289FEF-DA15-0040-8BCD-AB9BA6307F2E}" type="slidenum">
              <a:rPr lang="en-US">
                <a:latin typeface="Times" pitchFamily="-105" charset="0"/>
              </a:rPr>
              <a:pPr/>
              <a:t>19</a:t>
            </a:fld>
            <a:endParaRPr lang="en-US">
              <a:latin typeface="Times" pitchFamily="-105" charset="0"/>
            </a:endParaRPr>
          </a:p>
        </p:txBody>
      </p:sp>
      <p:sp>
        <p:nvSpPr>
          <p:cNvPr id="52227" name="Rectangle 2"/>
          <p:cNvSpPr>
            <a:spLocks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endParaRPr lang="en-US">
              <a:latin typeface="Times" pitchFamily="-105" charset="0"/>
              <a:ea typeface="ＭＳ Ｐゴシック" pitchFamily="-105" charset="-128"/>
              <a:cs typeface="ＭＳ Ｐゴシック" pitchFamily="-105"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B98241C6-05CB-1248-B4C5-0694B42AD254}" type="slidenum">
              <a:rPr lang="en-US">
                <a:latin typeface="Times" pitchFamily="-105" charset="0"/>
              </a:rPr>
              <a:pPr/>
              <a:t>20</a:t>
            </a:fld>
            <a:endParaRPr lang="en-US">
              <a:latin typeface="Times" pitchFamily="-105" charset="0"/>
            </a:endParaRPr>
          </a:p>
        </p:txBody>
      </p:sp>
      <p:sp>
        <p:nvSpPr>
          <p:cNvPr id="54275" name="Rectangle 2"/>
          <p:cNvSpPr>
            <a:spLocks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endParaRPr lang="en-US">
              <a:latin typeface="Times" pitchFamily="-105" charset="0"/>
              <a:ea typeface="ＭＳ Ｐゴシック" pitchFamily="-105" charset="-128"/>
              <a:cs typeface="ＭＳ Ｐゴシック" pitchFamily="-105"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F953278D-EA44-8043-959B-A29ED64C375C}" type="slidenum">
              <a:rPr lang="en-US">
                <a:latin typeface="Times" pitchFamily="-105" charset="0"/>
              </a:rPr>
              <a:pPr/>
              <a:t>2</a:t>
            </a:fld>
            <a:endParaRPr lang="en-US">
              <a:latin typeface="Times" pitchFamily="-105" charset="0"/>
            </a:endParaRPr>
          </a:p>
        </p:txBody>
      </p:sp>
      <p:sp>
        <p:nvSpPr>
          <p:cNvPr id="18435" name="Rectangle 2"/>
          <p:cNvSpPr>
            <a:spLocks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pPr eaLnBrk="1" hangingPunct="1"/>
            <a:endParaRPr lang="en-US">
              <a:latin typeface="Times" pitchFamily="-105" charset="0"/>
              <a:ea typeface="ＭＳ Ｐゴシック" pitchFamily="-105" charset="-128"/>
              <a:cs typeface="ＭＳ Ｐゴシック" pitchFamily="-105"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8C72F111-2455-D444-A213-94865C0AF583}" type="slidenum">
              <a:rPr lang="en-US">
                <a:latin typeface="Times" pitchFamily="-105" charset="0"/>
              </a:rPr>
              <a:pPr/>
              <a:t>21</a:t>
            </a:fld>
            <a:endParaRPr lang="en-US">
              <a:latin typeface="Times" pitchFamily="-105" charset="0"/>
            </a:endParaRPr>
          </a:p>
        </p:txBody>
      </p:sp>
      <p:sp>
        <p:nvSpPr>
          <p:cNvPr id="56323" name="Rectangle 2"/>
          <p:cNvSpPr>
            <a:spLocks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en-US">
              <a:latin typeface="Times" pitchFamily="-105" charset="0"/>
              <a:ea typeface="ＭＳ Ｐゴシック" pitchFamily="-105" charset="-128"/>
              <a:cs typeface="ＭＳ Ｐゴシック" pitchFamily="-105"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29DA8467-583B-A444-A3C9-F5702DE02969}" type="slidenum">
              <a:rPr lang="en-US">
                <a:latin typeface="Times" pitchFamily="-105" charset="0"/>
              </a:rPr>
              <a:pPr/>
              <a:t>22</a:t>
            </a:fld>
            <a:endParaRPr lang="en-US">
              <a:latin typeface="Times" pitchFamily="-105" charset="0"/>
            </a:endParaRPr>
          </a:p>
        </p:txBody>
      </p:sp>
      <p:sp>
        <p:nvSpPr>
          <p:cNvPr id="58371" name="Rectangle 2"/>
          <p:cNvSpPr>
            <a:spLocks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en-US">
              <a:latin typeface="Times" pitchFamily="-105" charset="0"/>
              <a:ea typeface="ＭＳ Ｐゴシック" pitchFamily="-105" charset="-128"/>
              <a:cs typeface="ＭＳ Ｐゴシック" pitchFamily="-105"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09DEB30C-A628-694C-837D-B87D854483CE}" type="slidenum">
              <a:rPr lang="en-US">
                <a:latin typeface="Times" pitchFamily="-105" charset="0"/>
              </a:rPr>
              <a:pPr/>
              <a:t>23</a:t>
            </a:fld>
            <a:endParaRPr lang="en-US">
              <a:latin typeface="Times" pitchFamily="-105" charset="0"/>
            </a:endParaRPr>
          </a:p>
        </p:txBody>
      </p:sp>
      <p:sp>
        <p:nvSpPr>
          <p:cNvPr id="60419" name="Rectangle 2"/>
          <p:cNvSpPr>
            <a:spLocks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endParaRPr lang="en-US">
              <a:latin typeface="Times" pitchFamily="-105" charset="0"/>
              <a:ea typeface="ＭＳ Ｐゴシック" pitchFamily="-105" charset="-128"/>
              <a:cs typeface="ＭＳ Ｐゴシック" pitchFamily="-105"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A8FB035F-D2A0-DC4C-9C64-1DCF0D829676}" type="slidenum">
              <a:rPr lang="en-US">
                <a:latin typeface="Times" pitchFamily="-105" charset="0"/>
              </a:rPr>
              <a:pPr/>
              <a:t>24</a:t>
            </a:fld>
            <a:endParaRPr lang="en-US">
              <a:latin typeface="Times" pitchFamily="-105" charset="0"/>
            </a:endParaRPr>
          </a:p>
        </p:txBody>
      </p:sp>
      <p:sp>
        <p:nvSpPr>
          <p:cNvPr id="62467" name="Rectangle 2"/>
          <p:cNvSpPr>
            <a:spLocks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endParaRPr lang="en-US">
              <a:latin typeface="Times" pitchFamily="-105" charset="0"/>
              <a:ea typeface="ＭＳ Ｐゴシック" pitchFamily="-105" charset="-128"/>
              <a:cs typeface="ＭＳ Ｐゴシック" pitchFamily="-105"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3E956AD5-A7AA-1942-8FD3-954CC3E88A7E}" type="slidenum">
              <a:rPr lang="en-US">
                <a:latin typeface="Times" pitchFamily="-105" charset="0"/>
              </a:rPr>
              <a:pPr/>
              <a:t>25</a:t>
            </a:fld>
            <a:endParaRPr lang="en-US">
              <a:latin typeface="Times" pitchFamily="-105" charset="0"/>
            </a:endParaRPr>
          </a:p>
        </p:txBody>
      </p:sp>
      <p:sp>
        <p:nvSpPr>
          <p:cNvPr id="64515" name="Rectangle 2"/>
          <p:cNvSpPr>
            <a:spLocks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eaLnBrk="1" hangingPunct="1"/>
            <a:endParaRPr lang="en-US">
              <a:latin typeface="Times" pitchFamily="-105" charset="0"/>
              <a:ea typeface="ＭＳ Ｐゴシック" pitchFamily="-105" charset="-128"/>
              <a:cs typeface="ＭＳ Ｐゴシック" pitchFamily="-105"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99679804-E1B8-5B43-8204-EAA40B5DC2C3}" type="slidenum">
              <a:rPr lang="en-US">
                <a:latin typeface="Times" pitchFamily="-105" charset="0"/>
              </a:rPr>
              <a:pPr/>
              <a:t>26</a:t>
            </a:fld>
            <a:endParaRPr lang="en-US">
              <a:latin typeface="Times" pitchFamily="-105" charset="0"/>
            </a:endParaRPr>
          </a:p>
        </p:txBody>
      </p:sp>
      <p:sp>
        <p:nvSpPr>
          <p:cNvPr id="66563" name="Rectangle 2"/>
          <p:cNvSpPr>
            <a:spLocks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eaLnBrk="1" hangingPunct="1"/>
            <a:endParaRPr lang="en-US">
              <a:latin typeface="Times" pitchFamily="-105" charset="0"/>
              <a:ea typeface="ＭＳ Ｐゴシック" pitchFamily="-105" charset="-128"/>
              <a:cs typeface="ＭＳ Ｐゴシック" pitchFamily="-105"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7DD677A7-5DC8-F44B-A7ED-80D74EFFAA71}" type="slidenum">
              <a:rPr lang="en-US">
                <a:latin typeface="Times" pitchFamily="-105" charset="0"/>
              </a:rPr>
              <a:pPr/>
              <a:t>27</a:t>
            </a:fld>
            <a:endParaRPr lang="en-US">
              <a:latin typeface="Times" pitchFamily="-105" charset="0"/>
            </a:endParaRPr>
          </a:p>
        </p:txBody>
      </p:sp>
      <p:sp>
        <p:nvSpPr>
          <p:cNvPr id="68611" name="Rectangle 2"/>
          <p:cNvSpPr>
            <a:spLocks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endParaRPr lang="en-US">
              <a:latin typeface="Times" pitchFamily="-105" charset="0"/>
              <a:ea typeface="ＭＳ Ｐゴシック" pitchFamily="-105" charset="-128"/>
              <a:cs typeface="ＭＳ Ｐゴシック" pitchFamily="-105"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4942B714-7EED-6042-BD0A-0836C1191424}" type="slidenum">
              <a:rPr lang="en-US">
                <a:latin typeface="Times" pitchFamily="-105" charset="0"/>
              </a:rPr>
              <a:pPr/>
              <a:t>28</a:t>
            </a:fld>
            <a:endParaRPr lang="en-US">
              <a:latin typeface="Times" pitchFamily="-105" charset="0"/>
            </a:endParaRPr>
          </a:p>
        </p:txBody>
      </p:sp>
      <p:sp>
        <p:nvSpPr>
          <p:cNvPr id="70659" name="Rectangle 2"/>
          <p:cNvSpPr>
            <a:spLocks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r>
              <a:rPr lang="en-US" smtClean="0">
                <a:latin typeface="Times" pitchFamily="-105" charset="0"/>
                <a:ea typeface="ＭＳ Ｐゴシック" pitchFamily="-105" charset="-128"/>
                <a:cs typeface="ＭＳ Ｐゴシック" pitchFamily="-105" charset="-128"/>
              </a:rPr>
              <a:t>heating</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2AA0192C-BE28-A34D-8E5E-5D23B1532050}" type="slidenum">
              <a:rPr lang="en-US">
                <a:latin typeface="Times" pitchFamily="-105" charset="0"/>
              </a:rPr>
              <a:pPr/>
              <a:t>29</a:t>
            </a:fld>
            <a:endParaRPr lang="en-US">
              <a:latin typeface="Times" pitchFamily="-105" charset="0"/>
            </a:endParaRPr>
          </a:p>
        </p:txBody>
      </p:sp>
      <p:sp>
        <p:nvSpPr>
          <p:cNvPr id="72707" name="Rectangle 2"/>
          <p:cNvSpPr>
            <a:spLocks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pPr eaLnBrk="1" hangingPunct="1"/>
            <a:endParaRPr lang="en-US">
              <a:latin typeface="Times" pitchFamily="-105" charset="0"/>
              <a:ea typeface="ＭＳ Ｐゴシック" pitchFamily="-105" charset="-128"/>
              <a:cs typeface="ＭＳ Ｐゴシック" pitchFamily="-105"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B4F75BE5-9C5A-E54F-83AC-61468FC288C6}" type="slidenum">
              <a:rPr lang="en-US">
                <a:latin typeface="Times" pitchFamily="-105" charset="0"/>
              </a:rPr>
              <a:pPr/>
              <a:t>30</a:t>
            </a:fld>
            <a:endParaRPr lang="en-US">
              <a:latin typeface="Times" pitchFamily="-105" charset="0"/>
            </a:endParaRPr>
          </a:p>
        </p:txBody>
      </p:sp>
      <p:sp>
        <p:nvSpPr>
          <p:cNvPr id="74755" name="Rectangle 2"/>
          <p:cNvSpPr>
            <a:spLocks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eaLnBrk="1" hangingPunct="1"/>
            <a:endParaRPr lang="en-US">
              <a:latin typeface="Times" pitchFamily="-105" charset="0"/>
              <a:ea typeface="ＭＳ Ｐゴシック" pitchFamily="-105" charset="-128"/>
              <a:cs typeface="ＭＳ Ｐゴシック" pitchFamily="-105"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DCFFF20E-1736-D141-93CA-785CADED4804}" type="slidenum">
              <a:rPr lang="en-US">
                <a:latin typeface="Times" pitchFamily="-105" charset="0"/>
              </a:rPr>
              <a:pPr/>
              <a:t>3</a:t>
            </a:fld>
            <a:endParaRPr lang="en-US">
              <a:latin typeface="Times" pitchFamily="-105" charset="0"/>
            </a:endParaRPr>
          </a:p>
        </p:txBody>
      </p:sp>
      <p:sp>
        <p:nvSpPr>
          <p:cNvPr id="20483" name="Rectangle 2"/>
          <p:cNvSpPr>
            <a:spLocks noChangeArrowheads="1" noTextEdit="1"/>
          </p:cNvSpPr>
          <p:nvPr>
            <p:ph type="sldImg"/>
          </p:nvPr>
        </p:nvSpPr>
        <p:spPr>
          <a:ln/>
        </p:spPr>
      </p:sp>
      <p:sp>
        <p:nvSpPr>
          <p:cNvPr id="20484" name="Rectangle 3"/>
          <p:cNvSpPr>
            <a:spLocks noGrp="1" noChangeArrowheads="1"/>
          </p:cNvSpPr>
          <p:nvPr>
            <p:ph type="body" idx="1"/>
          </p:nvPr>
        </p:nvSpPr>
        <p:spPr>
          <a:noFill/>
          <a:ln/>
        </p:spPr>
        <p:txBody>
          <a:bodyPr/>
          <a:lstStyle/>
          <a:p>
            <a:pPr eaLnBrk="1" hangingPunct="1"/>
            <a:endParaRPr lang="en-US">
              <a:latin typeface="Times" pitchFamily="-105" charset="0"/>
              <a:ea typeface="ＭＳ Ｐゴシック" pitchFamily="-105" charset="-128"/>
              <a:cs typeface="ＭＳ Ｐゴシック" pitchFamily="-105"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B5FE2EAA-E325-4D48-B41C-5F4B05AE8DC7}" type="slidenum">
              <a:rPr lang="en-US">
                <a:latin typeface="Times" pitchFamily="-105" charset="0"/>
              </a:rPr>
              <a:pPr/>
              <a:t>34</a:t>
            </a:fld>
            <a:endParaRPr lang="en-US">
              <a:latin typeface="Times" pitchFamily="-105" charset="0"/>
            </a:endParaRPr>
          </a:p>
        </p:txBody>
      </p:sp>
      <p:sp>
        <p:nvSpPr>
          <p:cNvPr id="76803" name="Rectangle 2"/>
          <p:cNvSpPr>
            <a:spLocks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endParaRPr lang="en-US">
              <a:latin typeface="Times" pitchFamily="-105" charset="0"/>
              <a:ea typeface="ＭＳ Ｐゴシック" pitchFamily="-105" charset="-128"/>
              <a:cs typeface="ＭＳ Ｐゴシック" pitchFamily="-105"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9F889531-CF3E-3849-AB87-51EBFD4CBA57}" type="slidenum">
              <a:rPr lang="en-US">
                <a:latin typeface="Times" pitchFamily="-105" charset="0"/>
              </a:rPr>
              <a:pPr/>
              <a:t>36</a:t>
            </a:fld>
            <a:endParaRPr lang="en-US">
              <a:latin typeface="Times" pitchFamily="-105" charset="0"/>
            </a:endParaRPr>
          </a:p>
        </p:txBody>
      </p:sp>
      <p:sp>
        <p:nvSpPr>
          <p:cNvPr id="80899" name="Rectangle 2"/>
          <p:cNvSpPr>
            <a:spLocks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endParaRPr lang="en-US">
              <a:latin typeface="Times" pitchFamily="-105" charset="0"/>
              <a:ea typeface="ＭＳ Ｐゴシック" pitchFamily="-105" charset="-128"/>
              <a:cs typeface="ＭＳ Ｐゴシック" pitchFamily="-105"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885F69C8-504D-F741-B6C0-0F7E2CAE79BF}" type="slidenum">
              <a:rPr lang="en-US">
                <a:latin typeface="Times" pitchFamily="-105" charset="0"/>
              </a:rPr>
              <a:pPr/>
              <a:t>37</a:t>
            </a:fld>
            <a:endParaRPr lang="en-US">
              <a:latin typeface="Times" pitchFamily="-105" charset="0"/>
            </a:endParaRPr>
          </a:p>
        </p:txBody>
      </p:sp>
      <p:sp>
        <p:nvSpPr>
          <p:cNvPr id="82947" name="Rectangle 2"/>
          <p:cNvSpPr>
            <a:spLocks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eaLnBrk="1" hangingPunct="1"/>
            <a:endParaRPr lang="en-US">
              <a:latin typeface="Times" pitchFamily="-105" charset="0"/>
              <a:ea typeface="ＭＳ Ｐゴシック" pitchFamily="-105" charset="-128"/>
              <a:cs typeface="ＭＳ Ｐゴシック" pitchFamily="-105"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4A5DF79A-8EFA-1C4A-A706-ED12FCD381CB}" type="slidenum">
              <a:rPr lang="en-US">
                <a:latin typeface="Times" pitchFamily="-105" charset="0"/>
              </a:rPr>
              <a:pPr/>
              <a:t>38</a:t>
            </a:fld>
            <a:endParaRPr lang="en-US">
              <a:latin typeface="Times" pitchFamily="-105" charset="0"/>
            </a:endParaRPr>
          </a:p>
        </p:txBody>
      </p:sp>
      <p:sp>
        <p:nvSpPr>
          <p:cNvPr id="84995" name="Rectangle 2"/>
          <p:cNvSpPr>
            <a:spLocks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endParaRPr lang="en-US">
              <a:latin typeface="Times" pitchFamily="-105" charset="0"/>
              <a:ea typeface="ＭＳ Ｐゴシック" pitchFamily="-105" charset="-128"/>
              <a:cs typeface="ＭＳ Ｐゴシック" pitchFamily="-105"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7E3542AC-C1EA-704D-BCDB-0E75C914AA0A}" type="slidenum">
              <a:rPr lang="en-US">
                <a:latin typeface="Times" pitchFamily="-105" charset="0"/>
              </a:rPr>
              <a:pPr/>
              <a:t>39</a:t>
            </a:fld>
            <a:endParaRPr lang="en-US">
              <a:latin typeface="Times" pitchFamily="-105" charset="0"/>
            </a:endParaRPr>
          </a:p>
        </p:txBody>
      </p:sp>
      <p:sp>
        <p:nvSpPr>
          <p:cNvPr id="87043" name="Rectangle 2"/>
          <p:cNvSpPr>
            <a:spLocks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pPr eaLnBrk="1" hangingPunct="1"/>
            <a:endParaRPr lang="en-US">
              <a:latin typeface="Times" pitchFamily="-105" charset="0"/>
              <a:ea typeface="ＭＳ Ｐゴシック" pitchFamily="-105" charset="-128"/>
              <a:cs typeface="ＭＳ Ｐゴシック" pitchFamily="-105"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7C2D7A37-29A2-A844-A64C-3364AFFA6E5E}" type="slidenum">
              <a:rPr lang="en-US">
                <a:latin typeface="Times" pitchFamily="-105" charset="0"/>
              </a:rPr>
              <a:pPr/>
              <a:t>40</a:t>
            </a:fld>
            <a:endParaRPr lang="en-US">
              <a:latin typeface="Times" pitchFamily="-105" charset="0"/>
            </a:endParaRPr>
          </a:p>
        </p:txBody>
      </p:sp>
      <p:sp>
        <p:nvSpPr>
          <p:cNvPr id="89091" name="Rectangle 2"/>
          <p:cNvSpPr>
            <a:spLocks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pPr eaLnBrk="1" hangingPunct="1"/>
            <a:endParaRPr lang="en-US">
              <a:latin typeface="Times" pitchFamily="-105" charset="0"/>
              <a:ea typeface="ＭＳ Ｐゴシック" pitchFamily="-105" charset="-128"/>
              <a:cs typeface="ＭＳ Ｐゴシック" pitchFamily="-105"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6C78418E-9303-7148-BB45-A4EA5B1A01F4}" type="slidenum">
              <a:rPr lang="en-US">
                <a:latin typeface="Times" pitchFamily="-105" charset="0"/>
              </a:rPr>
              <a:pPr/>
              <a:t>41</a:t>
            </a:fld>
            <a:endParaRPr lang="en-US">
              <a:latin typeface="Times" pitchFamily="-105" charset="0"/>
            </a:endParaRPr>
          </a:p>
        </p:txBody>
      </p:sp>
      <p:sp>
        <p:nvSpPr>
          <p:cNvPr id="91139" name="Rectangle 2"/>
          <p:cNvSpPr>
            <a:spLocks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pPr eaLnBrk="1" hangingPunct="1"/>
            <a:endParaRPr lang="en-US">
              <a:latin typeface="Times" pitchFamily="-105" charset="0"/>
              <a:ea typeface="ＭＳ Ｐゴシック" pitchFamily="-105" charset="-128"/>
              <a:cs typeface="ＭＳ Ｐゴシック" pitchFamily="-105"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FB31F43E-7CC9-A44A-A8D1-B2D25DBE7CB9}" type="slidenum">
              <a:rPr lang="en-US">
                <a:latin typeface="Times" pitchFamily="-105" charset="0"/>
              </a:rPr>
              <a:pPr/>
              <a:t>42</a:t>
            </a:fld>
            <a:endParaRPr lang="en-US">
              <a:latin typeface="Times" pitchFamily="-105" charset="0"/>
            </a:endParaRPr>
          </a:p>
        </p:txBody>
      </p:sp>
      <p:sp>
        <p:nvSpPr>
          <p:cNvPr id="93187" name="Rectangle 2"/>
          <p:cNvSpPr>
            <a:spLocks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pPr eaLnBrk="1" hangingPunct="1"/>
            <a:endParaRPr lang="en-US">
              <a:latin typeface="Times" pitchFamily="-105" charset="0"/>
              <a:ea typeface="ＭＳ Ｐゴシック" pitchFamily="-105" charset="-128"/>
              <a:cs typeface="ＭＳ Ｐゴシック" pitchFamily="-105"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CAD91562-D16A-C44A-99BC-59BEB2D6A559}" type="slidenum">
              <a:rPr lang="en-US">
                <a:latin typeface="Times" pitchFamily="-105" charset="0"/>
              </a:rPr>
              <a:pPr/>
              <a:t>43</a:t>
            </a:fld>
            <a:endParaRPr lang="en-US">
              <a:latin typeface="Times" pitchFamily="-105" charset="0"/>
            </a:endParaRPr>
          </a:p>
        </p:txBody>
      </p:sp>
      <p:sp>
        <p:nvSpPr>
          <p:cNvPr id="97283" name="Rectangle 2"/>
          <p:cNvSpPr>
            <a:spLocks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pPr eaLnBrk="1" hangingPunct="1"/>
            <a:endParaRPr lang="en-US">
              <a:latin typeface="Times" pitchFamily="-105" charset="0"/>
              <a:ea typeface="ＭＳ Ｐゴシック" pitchFamily="-105" charset="-128"/>
              <a:cs typeface="ＭＳ Ｐゴシック" pitchFamily="-105"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D12AB615-D037-7844-AB62-20F3507FE852}" type="slidenum">
              <a:rPr lang="en-US">
                <a:latin typeface="Times" pitchFamily="-105" charset="0"/>
              </a:rPr>
              <a:pPr/>
              <a:t>44</a:t>
            </a:fld>
            <a:endParaRPr lang="en-US">
              <a:latin typeface="Times" pitchFamily="-105" charset="0"/>
            </a:endParaRPr>
          </a:p>
        </p:txBody>
      </p:sp>
      <p:sp>
        <p:nvSpPr>
          <p:cNvPr id="99331" name="Rectangle 2"/>
          <p:cNvSpPr>
            <a:spLocks noChangeArrowheads="1"/>
          </p:cNvSpPr>
          <p:nvPr>
            <p:ph type="sldImg"/>
          </p:nvPr>
        </p:nvSpPr>
        <p:spPr>
          <a:solidFill>
            <a:srgbClr val="FFFFFF"/>
          </a:solidFill>
          <a:ln/>
        </p:spPr>
      </p:sp>
      <p:sp>
        <p:nvSpPr>
          <p:cNvPr id="99332" name="Rectangle 3"/>
          <p:cNvSpPr>
            <a:spLocks noChangeArrowheads="1"/>
          </p:cNvSpPr>
          <p:nvPr>
            <p:ph type="body" idx="1"/>
          </p:nvPr>
        </p:nvSpPr>
        <p:spPr>
          <a:solidFill>
            <a:srgbClr val="FFFFFF"/>
          </a:solidFill>
          <a:ln>
            <a:solidFill>
              <a:srgbClr val="000000"/>
            </a:solidFill>
          </a:ln>
        </p:spPr>
        <p:txBody>
          <a:bodyPr/>
          <a:lstStyle/>
          <a:p>
            <a:pPr eaLnBrk="1" hangingPunct="1"/>
            <a:endParaRPr lang="en-US">
              <a:latin typeface="Times" pitchFamily="-105" charset="0"/>
              <a:ea typeface="ＭＳ Ｐゴシック" pitchFamily="-105" charset="-128"/>
              <a:cs typeface="ＭＳ Ｐゴシック" pitchFamily="-105"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781B8496-CDF7-5148-8572-4760FD66B9F9}" type="slidenum">
              <a:rPr lang="en-US">
                <a:latin typeface="Times" pitchFamily="-105" charset="0"/>
              </a:rPr>
              <a:pPr/>
              <a:t>4</a:t>
            </a:fld>
            <a:endParaRPr lang="en-US">
              <a:latin typeface="Times" pitchFamily="-105" charset="0"/>
            </a:endParaRPr>
          </a:p>
        </p:txBody>
      </p:sp>
      <p:sp>
        <p:nvSpPr>
          <p:cNvPr id="22531" name="Rectangle 2"/>
          <p:cNvSpPr>
            <a:spLocks noChangeArrowheads="1" noTextEdit="1"/>
          </p:cNvSpPr>
          <p:nvPr>
            <p:ph type="sldImg"/>
          </p:nvPr>
        </p:nvSpPr>
        <p:spPr>
          <a:ln/>
        </p:spPr>
      </p:sp>
      <p:sp>
        <p:nvSpPr>
          <p:cNvPr id="22532" name="Rectangle 3"/>
          <p:cNvSpPr>
            <a:spLocks noGrp="1" noChangeArrowheads="1"/>
          </p:cNvSpPr>
          <p:nvPr>
            <p:ph type="body" idx="1"/>
          </p:nvPr>
        </p:nvSpPr>
        <p:spPr>
          <a:noFill/>
          <a:ln/>
        </p:spPr>
        <p:txBody>
          <a:bodyPr/>
          <a:lstStyle/>
          <a:p>
            <a:pPr eaLnBrk="1" hangingPunct="1"/>
            <a:endParaRPr lang="en-US">
              <a:latin typeface="Times" pitchFamily="-105" charset="0"/>
              <a:ea typeface="ＭＳ Ｐゴシック" pitchFamily="-105" charset="-128"/>
              <a:cs typeface="ＭＳ Ｐゴシック" pitchFamily="-105"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12F6F8E9-4709-6049-BD5B-81EF4D465404}" type="slidenum">
              <a:rPr lang="en-US">
                <a:latin typeface="Times" pitchFamily="-105" charset="0"/>
              </a:rPr>
              <a:pPr/>
              <a:t>45</a:t>
            </a:fld>
            <a:endParaRPr lang="en-US">
              <a:latin typeface="Times" pitchFamily="-105" charset="0"/>
            </a:endParaRPr>
          </a:p>
        </p:txBody>
      </p:sp>
      <p:sp>
        <p:nvSpPr>
          <p:cNvPr id="95235" name="Rectangle 2"/>
          <p:cNvSpPr>
            <a:spLocks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pPr eaLnBrk="1" hangingPunct="1"/>
            <a:endParaRPr lang="en-US">
              <a:latin typeface="Times" pitchFamily="-105" charset="0"/>
              <a:ea typeface="ＭＳ Ｐゴシック" pitchFamily="-105" charset="-128"/>
              <a:cs typeface="ＭＳ Ｐゴシック" pitchFamily="-105"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3C23FCAA-5F0E-774F-B91C-5B1FCCEA7C96}" type="slidenum">
              <a:rPr lang="en-US">
                <a:latin typeface="Times" pitchFamily="-105" charset="0"/>
              </a:rPr>
              <a:pPr/>
              <a:t>46</a:t>
            </a:fld>
            <a:endParaRPr lang="en-US">
              <a:latin typeface="Times" pitchFamily="-105" charset="0"/>
            </a:endParaRPr>
          </a:p>
        </p:txBody>
      </p:sp>
      <p:sp>
        <p:nvSpPr>
          <p:cNvPr id="103427" name="Rectangle 2"/>
          <p:cNvSpPr>
            <a:spLocks noChangeArrowheads="1" noTextEdit="1"/>
          </p:cNvSpPr>
          <p:nvPr>
            <p:ph type="sldImg"/>
          </p:nvPr>
        </p:nvSpPr>
        <p:spPr>
          <a:ln/>
        </p:spPr>
      </p:sp>
      <p:sp>
        <p:nvSpPr>
          <p:cNvPr id="103428" name="Rectangle 3"/>
          <p:cNvSpPr>
            <a:spLocks noGrp="1" noChangeArrowheads="1"/>
          </p:cNvSpPr>
          <p:nvPr>
            <p:ph type="body" idx="1"/>
          </p:nvPr>
        </p:nvSpPr>
        <p:spPr>
          <a:noFill/>
          <a:ln/>
        </p:spPr>
        <p:txBody>
          <a:bodyPr/>
          <a:lstStyle/>
          <a:p>
            <a:pPr eaLnBrk="1" hangingPunct="1"/>
            <a:endParaRPr lang="en-US">
              <a:latin typeface="Times" pitchFamily="-105" charset="0"/>
              <a:ea typeface="ＭＳ Ｐゴシック" pitchFamily="-105" charset="-128"/>
              <a:cs typeface="ＭＳ Ｐゴシック" pitchFamily="-105"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5388A76F-6F87-7745-976E-F7B27D693F24}" type="slidenum">
              <a:rPr lang="en-US">
                <a:latin typeface="Times" pitchFamily="-105" charset="0"/>
              </a:rPr>
              <a:pPr/>
              <a:t>47</a:t>
            </a:fld>
            <a:endParaRPr lang="en-US">
              <a:latin typeface="Times" pitchFamily="-105" charset="0"/>
            </a:endParaRPr>
          </a:p>
        </p:txBody>
      </p:sp>
      <p:sp>
        <p:nvSpPr>
          <p:cNvPr id="105475" name="Rectangle 2"/>
          <p:cNvSpPr>
            <a:spLocks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pPr eaLnBrk="1" hangingPunct="1"/>
            <a:endParaRPr lang="en-US">
              <a:latin typeface="Times" pitchFamily="-105" charset="0"/>
              <a:ea typeface="ＭＳ Ｐゴシック" pitchFamily="-105" charset="-128"/>
              <a:cs typeface="ＭＳ Ｐゴシック" pitchFamily="-105"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4EEB6189-6A04-E049-BF00-55D3A404BF75}" type="slidenum">
              <a:rPr lang="en-US">
                <a:latin typeface="Times" pitchFamily="-105" charset="0"/>
              </a:rPr>
              <a:pPr/>
              <a:t>48</a:t>
            </a:fld>
            <a:endParaRPr lang="en-US">
              <a:latin typeface="Times" pitchFamily="-105" charset="0"/>
            </a:endParaRPr>
          </a:p>
        </p:txBody>
      </p:sp>
      <p:sp>
        <p:nvSpPr>
          <p:cNvPr id="107523" name="Rectangle 2"/>
          <p:cNvSpPr>
            <a:spLocks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pPr eaLnBrk="1" hangingPunct="1"/>
            <a:endParaRPr lang="en-US">
              <a:latin typeface="Times" pitchFamily="-105" charset="0"/>
              <a:ea typeface="ＭＳ Ｐゴシック" pitchFamily="-105" charset="-128"/>
              <a:cs typeface="ＭＳ Ｐゴシック" pitchFamily="-105"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9570" name="Slide Image Placeholder 1"/>
          <p:cNvSpPr>
            <a:spLocks noGrp="1" noRot="1" noChangeAspect="1"/>
          </p:cNvSpPr>
          <p:nvPr>
            <p:ph type="sldImg"/>
          </p:nvPr>
        </p:nvSpPr>
        <p:spPr>
          <a:ln/>
        </p:spPr>
      </p:sp>
      <p:sp>
        <p:nvSpPr>
          <p:cNvPr id="109571" name="Notes Placeholder 2"/>
          <p:cNvSpPr>
            <a:spLocks noGrp="1"/>
          </p:cNvSpPr>
          <p:nvPr>
            <p:ph type="body" idx="1"/>
          </p:nvPr>
        </p:nvSpPr>
        <p:spPr>
          <a:noFill/>
          <a:ln/>
        </p:spPr>
        <p:txBody>
          <a:bodyPr/>
          <a:lstStyle/>
          <a:p>
            <a:r>
              <a:rPr lang="en-US" smtClean="0">
                <a:latin typeface="Times" pitchFamily="-105" charset="0"/>
                <a:ea typeface="ＭＳ Ｐゴシック" pitchFamily="-105" charset="-128"/>
                <a:cs typeface="ＭＳ Ｐゴシック" pitchFamily="-105" charset="-128"/>
              </a:rPr>
              <a:t>What does heat do in the ocean?</a:t>
            </a:r>
          </a:p>
          <a:p>
            <a:r>
              <a:rPr lang="en-US" smtClean="0">
                <a:latin typeface="Times" pitchFamily="-105" charset="0"/>
                <a:ea typeface="ＭＳ Ｐゴシック" pitchFamily="-105" charset="-128"/>
                <a:cs typeface="ＭＳ Ｐゴシック" pitchFamily="-105" charset="-128"/>
              </a:rPr>
              <a:t>Sea level rise</a:t>
            </a:r>
          </a:p>
          <a:p>
            <a:r>
              <a:rPr lang="en-US" smtClean="0">
                <a:latin typeface="Times" pitchFamily="-105" charset="0"/>
                <a:ea typeface="ＭＳ Ｐゴシック" pitchFamily="-105" charset="-128"/>
                <a:cs typeface="ＭＳ Ｐゴシック" pitchFamily="-105" charset="-128"/>
              </a:rPr>
              <a:t>Keeping surface warm which keep atmosphere warm </a:t>
            </a:r>
          </a:p>
          <a:p>
            <a:r>
              <a:rPr lang="en-US" smtClean="0">
                <a:latin typeface="Times" pitchFamily="-105" charset="0"/>
                <a:ea typeface="ＭＳ Ｐゴシック" pitchFamily="-105" charset="-128"/>
                <a:cs typeface="ＭＳ Ｐゴシック" pitchFamily="-105" charset="-128"/>
              </a:rPr>
              <a:t>Delivers heat to ice shelves which accelerates their melting, and hence changing sea level by potentially massive amounts.</a:t>
            </a:r>
          </a:p>
        </p:txBody>
      </p:sp>
      <p:sp>
        <p:nvSpPr>
          <p:cNvPr id="109572" name="Slide Number Placeholder 3"/>
          <p:cNvSpPr>
            <a:spLocks noGrp="1"/>
          </p:cNvSpPr>
          <p:nvPr>
            <p:ph type="sldNum" sz="quarter" idx="5"/>
          </p:nvPr>
        </p:nvSpPr>
        <p:spPr>
          <a:noFill/>
        </p:spPr>
        <p:txBody>
          <a:bodyPr/>
          <a:lstStyle/>
          <a:p>
            <a:fld id="{5185A4DF-F800-1C48-94D0-CB3DFCF00957}" type="slidenum">
              <a:rPr lang="en-US" smtClean="0">
                <a:latin typeface="Calibri" pitchFamily="-105" charset="0"/>
                <a:ea typeface="ＭＳ Ｐゴシック" pitchFamily="-105" charset="-128"/>
                <a:cs typeface="ＭＳ Ｐゴシック" pitchFamily="-105" charset="-128"/>
              </a:rPr>
              <a:pPr/>
              <a:t>49</a:t>
            </a:fld>
            <a:endParaRPr lang="en-US" smtClean="0">
              <a:latin typeface="Calibri" pitchFamily="-105" charset="0"/>
              <a:ea typeface="ＭＳ Ｐゴシック" pitchFamily="-105" charset="-128"/>
              <a:cs typeface="ＭＳ Ｐゴシック" pitchFamily="-105"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349CC261-DCD9-A34B-8DAD-9B856CAC81E0}" type="slidenum">
              <a:rPr lang="en-US">
                <a:latin typeface="Times" pitchFamily="-105" charset="0"/>
              </a:rPr>
              <a:pPr/>
              <a:t>50</a:t>
            </a:fld>
            <a:endParaRPr lang="en-US">
              <a:latin typeface="Times" pitchFamily="-105" charset="0"/>
            </a:endParaRPr>
          </a:p>
        </p:txBody>
      </p:sp>
      <p:sp>
        <p:nvSpPr>
          <p:cNvPr id="111619" name="Rectangle 2"/>
          <p:cNvSpPr>
            <a:spLocks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eaLnBrk="1" hangingPunct="1"/>
            <a:endParaRPr lang="en-US">
              <a:latin typeface="Times" pitchFamily="-105" charset="0"/>
              <a:ea typeface="ＭＳ Ｐゴシック" pitchFamily="-105" charset="-128"/>
              <a:cs typeface="ＭＳ Ｐゴシック" pitchFamily="-105"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93F562CC-104A-064B-9404-28A45E22C704}" type="slidenum">
              <a:rPr lang="en-US">
                <a:latin typeface="Times" pitchFamily="-105" charset="0"/>
              </a:rPr>
              <a:pPr/>
              <a:t>51</a:t>
            </a:fld>
            <a:endParaRPr lang="en-US">
              <a:latin typeface="Times" pitchFamily="-105" charset="0"/>
            </a:endParaRPr>
          </a:p>
        </p:txBody>
      </p:sp>
      <p:sp>
        <p:nvSpPr>
          <p:cNvPr id="113667" name="Rectangle 2"/>
          <p:cNvSpPr>
            <a:spLocks noChangeArrowheads="1"/>
          </p:cNvSpPr>
          <p:nvPr>
            <p:ph type="sldImg"/>
          </p:nvPr>
        </p:nvSpPr>
        <p:spPr>
          <a:solidFill>
            <a:srgbClr val="FFFFFF"/>
          </a:solidFill>
          <a:ln/>
        </p:spPr>
      </p:sp>
      <p:sp>
        <p:nvSpPr>
          <p:cNvPr id="113668" name="Rectangle 3"/>
          <p:cNvSpPr>
            <a:spLocks noChangeArrowheads="1"/>
          </p:cNvSpPr>
          <p:nvPr>
            <p:ph type="body" idx="1"/>
          </p:nvPr>
        </p:nvSpPr>
        <p:spPr>
          <a:solidFill>
            <a:srgbClr val="FFFFFF"/>
          </a:solidFill>
          <a:ln>
            <a:solidFill>
              <a:srgbClr val="000000"/>
            </a:solidFill>
          </a:ln>
        </p:spPr>
        <p:txBody>
          <a:bodyPr/>
          <a:lstStyle/>
          <a:p>
            <a:pPr eaLnBrk="1" hangingPunct="1"/>
            <a:endParaRPr lang="en-US">
              <a:latin typeface="Times" pitchFamily="-105" charset="0"/>
              <a:ea typeface="ＭＳ Ｐゴシック" pitchFamily="-105" charset="-128"/>
              <a:cs typeface="ＭＳ Ｐゴシック" pitchFamily="-105"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ADAC41EB-B039-CB45-9FD0-9264737AE097}" type="slidenum">
              <a:rPr lang="en-US">
                <a:latin typeface="Times" pitchFamily="-105" charset="0"/>
              </a:rPr>
              <a:pPr/>
              <a:t>52</a:t>
            </a:fld>
            <a:endParaRPr lang="en-US">
              <a:latin typeface="Times" pitchFamily="-105" charset="0"/>
            </a:endParaRPr>
          </a:p>
        </p:txBody>
      </p:sp>
      <p:sp>
        <p:nvSpPr>
          <p:cNvPr id="115715" name="Rectangle 2"/>
          <p:cNvSpPr>
            <a:spLocks noChangeArrowheads="1"/>
          </p:cNvSpPr>
          <p:nvPr>
            <p:ph type="sldImg"/>
          </p:nvPr>
        </p:nvSpPr>
        <p:spPr>
          <a:solidFill>
            <a:srgbClr val="FFFFFF"/>
          </a:solidFill>
          <a:ln/>
        </p:spPr>
      </p:sp>
      <p:sp>
        <p:nvSpPr>
          <p:cNvPr id="115716" name="Rectangle 3"/>
          <p:cNvSpPr>
            <a:spLocks noChangeArrowheads="1"/>
          </p:cNvSpPr>
          <p:nvPr>
            <p:ph type="body" idx="1"/>
          </p:nvPr>
        </p:nvSpPr>
        <p:spPr>
          <a:solidFill>
            <a:srgbClr val="FFFFFF"/>
          </a:solidFill>
          <a:ln>
            <a:solidFill>
              <a:srgbClr val="000000"/>
            </a:solidFill>
          </a:ln>
        </p:spPr>
        <p:txBody>
          <a:bodyPr/>
          <a:lstStyle/>
          <a:p>
            <a:pPr eaLnBrk="1" hangingPunct="1"/>
            <a:endParaRPr lang="en-US">
              <a:latin typeface="Times" pitchFamily="-105" charset="0"/>
              <a:ea typeface="ＭＳ Ｐゴシック" pitchFamily="-105" charset="-128"/>
              <a:cs typeface="ＭＳ Ｐゴシック" pitchFamily="-105"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4D3CBFBC-71E5-6648-AA12-81581414D8E8}" type="slidenum">
              <a:rPr lang="en-US">
                <a:latin typeface="Times" pitchFamily="-105" charset="0"/>
              </a:rPr>
              <a:pPr/>
              <a:t>54</a:t>
            </a:fld>
            <a:endParaRPr lang="en-US">
              <a:latin typeface="Times" pitchFamily="-105" charset="0"/>
            </a:endParaRPr>
          </a:p>
        </p:txBody>
      </p:sp>
      <p:sp>
        <p:nvSpPr>
          <p:cNvPr id="118787" name="Rectangle 2"/>
          <p:cNvSpPr>
            <a:spLocks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pPr eaLnBrk="1" hangingPunct="1"/>
            <a:endParaRPr lang="en-US">
              <a:latin typeface="Times" pitchFamily="-105" charset="0"/>
              <a:ea typeface="ＭＳ Ｐゴシック" pitchFamily="-105" charset="-128"/>
              <a:cs typeface="ＭＳ Ｐゴシック" pitchFamily="-105"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CC4E2D9E-618B-8F46-8F8D-01C01EDA8288}" type="slidenum">
              <a:rPr lang="en-US">
                <a:latin typeface="Times" pitchFamily="-105" charset="0"/>
              </a:rPr>
              <a:pPr/>
              <a:t>5</a:t>
            </a:fld>
            <a:endParaRPr lang="en-US">
              <a:latin typeface="Times" pitchFamily="-105" charset="0"/>
            </a:endParaRPr>
          </a:p>
        </p:txBody>
      </p:sp>
      <p:sp>
        <p:nvSpPr>
          <p:cNvPr id="24579" name="Rectangle 2"/>
          <p:cNvSpPr>
            <a:spLocks noChangeArrowheads="1" noTextEdit="1"/>
          </p:cNvSpPr>
          <p:nvPr>
            <p:ph type="sldImg"/>
          </p:nvPr>
        </p:nvSpPr>
        <p:spPr>
          <a:ln/>
        </p:spPr>
      </p:sp>
      <p:sp>
        <p:nvSpPr>
          <p:cNvPr id="24580" name="Rectangle 3"/>
          <p:cNvSpPr>
            <a:spLocks noGrp="1" noChangeArrowheads="1"/>
          </p:cNvSpPr>
          <p:nvPr>
            <p:ph type="body" idx="1"/>
          </p:nvPr>
        </p:nvSpPr>
        <p:spPr>
          <a:noFill/>
          <a:ln/>
        </p:spPr>
        <p:txBody>
          <a:bodyPr/>
          <a:lstStyle/>
          <a:p>
            <a:pPr eaLnBrk="1" hangingPunct="1"/>
            <a:endParaRPr lang="en-US">
              <a:latin typeface="Times" pitchFamily="-105" charset="0"/>
              <a:ea typeface="ＭＳ Ｐゴシック" pitchFamily="-105" charset="-128"/>
              <a:cs typeface="ＭＳ Ｐゴシック" pitchFamily="-105"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Slide Image Placeholder 1"/>
          <p:cNvSpPr>
            <a:spLocks noGrp="1" noRot="1" noChangeAspect="1"/>
          </p:cNvSpPr>
          <p:nvPr>
            <p:ph type="sldImg"/>
          </p:nvPr>
        </p:nvSpPr>
        <p:spPr>
          <a:ln/>
        </p:spPr>
      </p:sp>
      <p:sp>
        <p:nvSpPr>
          <p:cNvPr id="26627" name="Notes Placeholder 2"/>
          <p:cNvSpPr>
            <a:spLocks noGrp="1"/>
          </p:cNvSpPr>
          <p:nvPr>
            <p:ph type="body" idx="1"/>
          </p:nvPr>
        </p:nvSpPr>
        <p:spPr>
          <a:noFill/>
          <a:ln/>
        </p:spPr>
        <p:txBody>
          <a:bodyPr/>
          <a:lstStyle/>
          <a:p>
            <a:r>
              <a:rPr lang="en-US" smtClean="0">
                <a:latin typeface="Times" pitchFamily="-105" charset="0"/>
                <a:ea typeface="ＭＳ Ｐゴシック" pitchFamily="-105" charset="-128"/>
                <a:cs typeface="ＭＳ Ｐゴシック" pitchFamily="-105" charset="-128"/>
              </a:rPr>
              <a:t>Focus on low oxygen regions, &lt; 60 (Keeling)</a:t>
            </a:r>
          </a:p>
        </p:txBody>
      </p:sp>
      <p:sp>
        <p:nvSpPr>
          <p:cNvPr id="26628" name="Slide Number Placeholder 3"/>
          <p:cNvSpPr>
            <a:spLocks noGrp="1"/>
          </p:cNvSpPr>
          <p:nvPr>
            <p:ph type="sldNum" sz="quarter" idx="5"/>
          </p:nvPr>
        </p:nvSpPr>
        <p:spPr>
          <a:noFill/>
        </p:spPr>
        <p:txBody>
          <a:bodyPr/>
          <a:lstStyle/>
          <a:p>
            <a:fld id="{10D03235-5EE1-E64E-B959-E255A6C5D3B6}" type="slidenum">
              <a:rPr lang="en-US" smtClean="0">
                <a:latin typeface="Calibri" pitchFamily="-105" charset="0"/>
                <a:ea typeface="ＭＳ Ｐゴシック" pitchFamily="-105" charset="-128"/>
                <a:cs typeface="ＭＳ Ｐゴシック" pitchFamily="-105" charset="-128"/>
              </a:rPr>
              <a:pPr/>
              <a:t>6</a:t>
            </a:fld>
            <a:endParaRPr lang="en-US" smtClean="0">
              <a:latin typeface="Calibri" pitchFamily="-105" charset="0"/>
              <a:ea typeface="ＭＳ Ｐゴシック" pitchFamily="-105" charset="-128"/>
              <a:cs typeface="ＭＳ Ｐゴシック" pitchFamily="-105"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9077AB40-7E9D-0246-AC95-F6555FCB10A8}" type="slidenum">
              <a:rPr lang="en-US">
                <a:latin typeface="Times" pitchFamily="-105" charset="0"/>
              </a:rPr>
              <a:pPr/>
              <a:t>7</a:t>
            </a:fld>
            <a:endParaRPr lang="en-US">
              <a:latin typeface="Times" pitchFamily="-105" charset="0"/>
            </a:endParaRPr>
          </a:p>
        </p:txBody>
      </p:sp>
      <p:sp>
        <p:nvSpPr>
          <p:cNvPr id="28675" name="Rectangle 2"/>
          <p:cNvSpPr>
            <a:spLocks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eaLnBrk="1" hangingPunct="1"/>
            <a:endParaRPr lang="en-US">
              <a:latin typeface="Times" pitchFamily="-105" charset="0"/>
              <a:ea typeface="ＭＳ Ｐゴシック" pitchFamily="-105" charset="-128"/>
              <a:cs typeface="ＭＳ Ｐゴシック" pitchFamily="-105"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Slide Image Placeholder 1"/>
          <p:cNvSpPr>
            <a:spLocks noGrp="1" noRot="1" noChangeAspect="1"/>
          </p:cNvSpPr>
          <p:nvPr>
            <p:ph type="sldImg"/>
          </p:nvPr>
        </p:nvSpPr>
        <p:spPr>
          <a:ln/>
        </p:spPr>
      </p:sp>
      <p:sp>
        <p:nvSpPr>
          <p:cNvPr id="30723" name="Notes Placeholder 2"/>
          <p:cNvSpPr>
            <a:spLocks noGrp="1"/>
          </p:cNvSpPr>
          <p:nvPr>
            <p:ph type="body" idx="1"/>
          </p:nvPr>
        </p:nvSpPr>
        <p:spPr>
          <a:noFill/>
          <a:ln/>
        </p:spPr>
        <p:txBody>
          <a:bodyPr/>
          <a:lstStyle/>
          <a:p>
            <a:endParaRPr lang="en-US" smtClean="0">
              <a:latin typeface="Times" pitchFamily="-105" charset="0"/>
              <a:ea typeface="ＭＳ Ｐゴシック" pitchFamily="-105" charset="-128"/>
              <a:cs typeface="ＭＳ Ｐゴシック" pitchFamily="-105" charset="-128"/>
            </a:endParaRPr>
          </a:p>
        </p:txBody>
      </p:sp>
      <p:sp>
        <p:nvSpPr>
          <p:cNvPr id="30724" name="Slide Number Placeholder 3"/>
          <p:cNvSpPr>
            <a:spLocks noGrp="1"/>
          </p:cNvSpPr>
          <p:nvPr>
            <p:ph type="sldNum" sz="quarter" idx="5"/>
          </p:nvPr>
        </p:nvSpPr>
        <p:spPr>
          <a:noFill/>
        </p:spPr>
        <p:txBody>
          <a:bodyPr/>
          <a:lstStyle/>
          <a:p>
            <a:fld id="{71FD37A3-69DF-7B4B-A16E-566E7436E9FA}" type="slidenum">
              <a:rPr lang="en-US" smtClean="0">
                <a:latin typeface="Calibri" pitchFamily="-105" charset="0"/>
                <a:ea typeface="ＭＳ Ｐゴシック" pitchFamily="-105" charset="-128"/>
                <a:cs typeface="ＭＳ Ｐゴシック" pitchFamily="-105" charset="-128"/>
              </a:rPr>
              <a:pPr/>
              <a:t>8</a:t>
            </a:fld>
            <a:endParaRPr lang="en-US" smtClean="0">
              <a:latin typeface="Calibri" pitchFamily="-105" charset="0"/>
              <a:ea typeface="ＭＳ Ｐゴシック" pitchFamily="-105" charset="-128"/>
              <a:cs typeface="ＭＳ Ｐゴシック" pitchFamily="-105"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Slide Image Placeholder 1"/>
          <p:cNvSpPr>
            <a:spLocks noGrp="1" noRot="1" noChangeAspect="1"/>
          </p:cNvSpPr>
          <p:nvPr>
            <p:ph type="sldImg"/>
          </p:nvPr>
        </p:nvSpPr>
        <p:spPr>
          <a:ln/>
        </p:spPr>
      </p:sp>
      <p:sp>
        <p:nvSpPr>
          <p:cNvPr id="32771" name="Notes Placeholder 2"/>
          <p:cNvSpPr>
            <a:spLocks noGrp="1"/>
          </p:cNvSpPr>
          <p:nvPr>
            <p:ph type="body" idx="1"/>
          </p:nvPr>
        </p:nvSpPr>
        <p:spPr>
          <a:noFill/>
          <a:ln/>
        </p:spPr>
        <p:txBody>
          <a:bodyPr/>
          <a:lstStyle/>
          <a:p>
            <a:endParaRPr lang="en-US" smtClean="0">
              <a:latin typeface="Times" pitchFamily="-105" charset="0"/>
              <a:ea typeface="ＭＳ Ｐゴシック" pitchFamily="-105" charset="-128"/>
              <a:cs typeface="ＭＳ Ｐゴシック" pitchFamily="-105" charset="-128"/>
            </a:endParaRPr>
          </a:p>
        </p:txBody>
      </p:sp>
      <p:sp>
        <p:nvSpPr>
          <p:cNvPr id="32772" name="Slide Number Placeholder 3"/>
          <p:cNvSpPr>
            <a:spLocks noGrp="1"/>
          </p:cNvSpPr>
          <p:nvPr>
            <p:ph type="sldNum" sz="quarter" idx="5"/>
          </p:nvPr>
        </p:nvSpPr>
        <p:spPr>
          <a:noFill/>
        </p:spPr>
        <p:txBody>
          <a:bodyPr/>
          <a:lstStyle/>
          <a:p>
            <a:fld id="{2AE629CA-002B-A948-94CA-AD6520B3359D}" type="slidenum">
              <a:rPr lang="en-US" smtClean="0">
                <a:latin typeface="Calibri" pitchFamily="-105" charset="0"/>
                <a:ea typeface="ＭＳ Ｐゴシック" pitchFamily="-105" charset="-128"/>
                <a:cs typeface="ＭＳ Ｐゴシック" pitchFamily="-105" charset="-128"/>
              </a:rPr>
              <a:pPr/>
              <a:t>9</a:t>
            </a:fld>
            <a:endParaRPr lang="en-US" smtClean="0">
              <a:latin typeface="Calibri" pitchFamily="-105" charset="0"/>
              <a:ea typeface="ＭＳ Ｐゴシック" pitchFamily="-105" charset="-128"/>
              <a:cs typeface="ＭＳ Ｐゴシック" pitchFamily="-105"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D1E894AC-3459-7E45-8DA1-BA67D945D5C7}" type="datetime1">
              <a:rPr lang="en-US" smtClean="0"/>
              <a:t>11/28/16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Talley SIO 210 (2016)</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726831-6E45-4747-9413-335D3CB806C5}"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11E0F11E-45B8-264F-8B0A-DF9AA3C54DFE}" type="datetime1">
              <a:rPr lang="en-US" smtClean="0"/>
              <a:t>11/28/16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Talley SIO 210 (2016)</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F41E48-0490-4C4B-B4B2-253B92BA8A8D}"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1300" y="0"/>
            <a:ext cx="19431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0" y="0"/>
            <a:ext cx="56769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223275F0-B1B9-8143-8B9C-D9F51A3C65E0}" type="datetime1">
              <a:rPr lang="en-US" smtClean="0"/>
              <a:t>11/28/16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Talley SIO 210 (2016)</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02B9BDA-9D1B-2649-B0F2-45551C5AEA2A}"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E9A64ED7-827D-334F-95F1-A1671EB465AF}" type="datetime1">
              <a:rPr lang="en-US" smtClean="0"/>
              <a:t>11/28/16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Talley SIO 210 (2016)</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1D6AFB-AE51-554E-BA71-E6B59DFB0E23}"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51E8B8A5-626A-4E4D-9CD1-7933CCDA45CB}" type="datetime1">
              <a:rPr lang="en-US" smtClean="0"/>
              <a:t>11/28/16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Talley SIO 210 (2016)</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F735EF9-8B28-424F-9057-B05BF26493CC}"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8382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0" y="8382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CDB52A88-9064-764B-8BCD-604FA7D4DC2C}" type="datetime1">
              <a:rPr lang="en-US" smtClean="0"/>
              <a:t>11/28/16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Talley SIO 210 (2016)</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10B49-78F1-4C45-A50B-ABBD83B77783}"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5C6B6255-6061-124F-BD7B-853124D7F0E1}" type="datetime1">
              <a:rPr lang="en-US" smtClean="0"/>
              <a:t>11/28/16</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smtClean="0"/>
              <a:t>Talley SIO 210 (2016)</a:t>
            </a: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B9A03E1-EC35-1444-9733-68CA7B9AA6B9}"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AF92A444-DB08-4240-ACB5-36268E4E89D8}" type="datetime1">
              <a:rPr lang="en-US" smtClean="0"/>
              <a:t>11/28/16</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smtClean="0"/>
              <a:t>Talley SIO 210 (2016)</a:t>
            </a: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B7F0C46-AEAF-8D4E-9E6C-7CAD3702A625}"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A16D41D2-0D80-A046-AD99-BE98129628FB}" type="datetime1">
              <a:rPr lang="en-US" smtClean="0"/>
              <a:t>11/28/16</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smtClean="0"/>
              <a:t>Talley SIO 210 (2016)</a:t>
            </a: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B77A0F2-959B-CA48-813A-BE4205DA0502}"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A754776A-6A97-BF42-95AF-055F82036D1D}" type="datetime1">
              <a:rPr lang="en-US" smtClean="0"/>
              <a:t>11/28/16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Talley SIO 210 (2016)</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7C2D48B-B84A-0E4A-BC82-2764A7AD8376}"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FE231A8B-0B12-5144-BCD6-D916182658CD}" type="datetime1">
              <a:rPr lang="en-US" smtClean="0"/>
              <a:t>11/28/16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Talley SIO 210 (2016)</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1E4E375-B576-8444-94E2-ECDFF6A8A66B}"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62000" y="0"/>
            <a:ext cx="77724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762000" y="838200"/>
            <a:ext cx="77724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7239000" y="6629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charset="0"/>
              </a:defRPr>
            </a:lvl1pPr>
          </a:lstStyle>
          <a:p>
            <a:pPr>
              <a:defRPr/>
            </a:pPr>
            <a:fld id="{9369F606-2915-9841-B536-81489F808F11}" type="datetime1">
              <a:rPr lang="en-US" smtClean="0"/>
              <a:pPr>
                <a:defRPr/>
              </a:pPr>
              <a:t>11/28/16</a:t>
            </a:fld>
            <a:endParaRPr lang="en-US" dirty="0"/>
          </a:p>
        </p:txBody>
      </p:sp>
      <p:sp>
        <p:nvSpPr>
          <p:cNvPr id="1029" name="Rectangle 5"/>
          <p:cNvSpPr>
            <a:spLocks noGrp="1" noChangeArrowheads="1"/>
          </p:cNvSpPr>
          <p:nvPr>
            <p:ph type="ftr" sz="quarter" idx="3"/>
          </p:nvPr>
        </p:nvSpPr>
        <p:spPr bwMode="auto">
          <a:xfrm>
            <a:off x="-533400" y="6629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solidFill>
                  <a:srgbClr val="000000"/>
                </a:solidFill>
                <a:latin typeface="Times" charset="0"/>
              </a:defRPr>
            </a:lvl1pPr>
          </a:lstStyle>
          <a:p>
            <a:pPr>
              <a:defRPr/>
            </a:pPr>
            <a:r>
              <a:rPr lang="en-US" smtClean="0"/>
              <a:t>Talley SIO 210 (2016)</a:t>
            </a:r>
            <a:endParaRPr lang="en-US"/>
          </a:p>
        </p:txBody>
      </p:sp>
      <p:sp>
        <p:nvSpPr>
          <p:cNvPr id="1030" name="Rectangle 6"/>
          <p:cNvSpPr>
            <a:spLocks noGrp="1" noChangeArrowheads="1"/>
          </p:cNvSpPr>
          <p:nvPr>
            <p:ph type="sldNum" sz="quarter" idx="4"/>
          </p:nvPr>
        </p:nvSpPr>
        <p:spPr bwMode="auto">
          <a:xfrm>
            <a:off x="7239000" y="6629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161616"/>
                </a:solidFill>
                <a:latin typeface="Times" charset="0"/>
              </a:defRPr>
            </a:lvl1pPr>
          </a:lstStyle>
          <a:p>
            <a:pPr>
              <a:defRPr/>
            </a:pPr>
            <a:fld id="{FEBCDF44-A86B-A245-9A57-DBB93C2B3067}" type="slidenum">
              <a:rPr lang="en-US"/>
              <a:pPr>
                <a:defRPr/>
              </a:pPr>
              <a:t>‹#›</a:t>
            </a:fld>
            <a:endParaRPr lang="en-US" dirty="0"/>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rtl="0" eaLnBrk="0" fontAlgn="base" hangingPunct="0">
        <a:spcBef>
          <a:spcPct val="0"/>
        </a:spcBef>
        <a:spcAft>
          <a:spcPct val="0"/>
        </a:spcAft>
        <a:defRPr sz="2800">
          <a:solidFill>
            <a:srgbClr val="0000FF"/>
          </a:solidFill>
          <a:latin typeface="+mj-lt"/>
          <a:ea typeface="ＭＳ Ｐゴシック" charset="-128"/>
          <a:cs typeface="ＭＳ Ｐゴシック" charset="-128"/>
        </a:defRPr>
      </a:lvl1pPr>
      <a:lvl2pPr algn="ctr" rtl="0" eaLnBrk="0" fontAlgn="base" hangingPunct="0">
        <a:spcBef>
          <a:spcPct val="0"/>
        </a:spcBef>
        <a:spcAft>
          <a:spcPct val="0"/>
        </a:spcAft>
        <a:defRPr sz="2800">
          <a:solidFill>
            <a:srgbClr val="0000FF"/>
          </a:solidFill>
          <a:latin typeface="Verdana" charset="0"/>
          <a:ea typeface="ＭＳ Ｐゴシック" charset="-128"/>
          <a:cs typeface="ＭＳ Ｐゴシック" charset="-128"/>
        </a:defRPr>
      </a:lvl2pPr>
      <a:lvl3pPr algn="ctr" rtl="0" eaLnBrk="0" fontAlgn="base" hangingPunct="0">
        <a:spcBef>
          <a:spcPct val="0"/>
        </a:spcBef>
        <a:spcAft>
          <a:spcPct val="0"/>
        </a:spcAft>
        <a:defRPr sz="2800">
          <a:solidFill>
            <a:srgbClr val="0000FF"/>
          </a:solidFill>
          <a:latin typeface="Verdana" charset="0"/>
          <a:ea typeface="ＭＳ Ｐゴシック" charset="-128"/>
          <a:cs typeface="ＭＳ Ｐゴシック" charset="-128"/>
        </a:defRPr>
      </a:lvl3pPr>
      <a:lvl4pPr algn="ctr" rtl="0" eaLnBrk="0" fontAlgn="base" hangingPunct="0">
        <a:spcBef>
          <a:spcPct val="0"/>
        </a:spcBef>
        <a:spcAft>
          <a:spcPct val="0"/>
        </a:spcAft>
        <a:defRPr sz="2800">
          <a:solidFill>
            <a:srgbClr val="0000FF"/>
          </a:solidFill>
          <a:latin typeface="Verdana" charset="0"/>
          <a:ea typeface="ＭＳ Ｐゴシック" charset="-128"/>
          <a:cs typeface="ＭＳ Ｐゴシック" charset="-128"/>
        </a:defRPr>
      </a:lvl4pPr>
      <a:lvl5pPr algn="ctr" rtl="0" eaLnBrk="0" fontAlgn="base" hangingPunct="0">
        <a:spcBef>
          <a:spcPct val="0"/>
        </a:spcBef>
        <a:spcAft>
          <a:spcPct val="0"/>
        </a:spcAft>
        <a:defRPr sz="2800">
          <a:solidFill>
            <a:srgbClr val="0000FF"/>
          </a:solidFill>
          <a:latin typeface="Verdana" charset="0"/>
          <a:ea typeface="ＭＳ Ｐゴシック" charset="-128"/>
          <a:cs typeface="ＭＳ Ｐゴシック" charset="-128"/>
        </a:defRPr>
      </a:lvl5pPr>
      <a:lvl6pPr marL="457200" algn="ctr" rtl="0" fontAlgn="base">
        <a:spcBef>
          <a:spcPct val="0"/>
        </a:spcBef>
        <a:spcAft>
          <a:spcPct val="0"/>
        </a:spcAft>
        <a:defRPr sz="2800">
          <a:solidFill>
            <a:schemeClr val="folHlink"/>
          </a:solidFill>
          <a:latin typeface="Verdana" charset="0"/>
        </a:defRPr>
      </a:lvl6pPr>
      <a:lvl7pPr marL="914400" algn="ctr" rtl="0" fontAlgn="base">
        <a:spcBef>
          <a:spcPct val="0"/>
        </a:spcBef>
        <a:spcAft>
          <a:spcPct val="0"/>
        </a:spcAft>
        <a:defRPr sz="2800">
          <a:solidFill>
            <a:schemeClr val="folHlink"/>
          </a:solidFill>
          <a:latin typeface="Verdana" charset="0"/>
        </a:defRPr>
      </a:lvl7pPr>
      <a:lvl8pPr marL="1371600" algn="ctr" rtl="0" fontAlgn="base">
        <a:spcBef>
          <a:spcPct val="0"/>
        </a:spcBef>
        <a:spcAft>
          <a:spcPct val="0"/>
        </a:spcAft>
        <a:defRPr sz="2800">
          <a:solidFill>
            <a:schemeClr val="folHlink"/>
          </a:solidFill>
          <a:latin typeface="Verdana" charset="0"/>
        </a:defRPr>
      </a:lvl8pPr>
      <a:lvl9pPr marL="1828800" algn="ctr" rtl="0" fontAlgn="base">
        <a:spcBef>
          <a:spcPct val="0"/>
        </a:spcBef>
        <a:spcAft>
          <a:spcPct val="0"/>
        </a:spcAft>
        <a:defRPr sz="2800">
          <a:solidFill>
            <a:schemeClr val="folHlink"/>
          </a:solidFill>
          <a:latin typeface="Verdana" charset="0"/>
        </a:defRPr>
      </a:lvl9pPr>
    </p:titleStyle>
    <p:bodyStyle>
      <a:lvl1pPr marL="342900" indent="-342900" algn="l" rtl="0" eaLnBrk="0" fontAlgn="base" hangingPunct="0">
        <a:spcBef>
          <a:spcPct val="20000"/>
        </a:spcBef>
        <a:spcAft>
          <a:spcPct val="0"/>
        </a:spcAft>
        <a:buChar char="•"/>
        <a:defRPr sz="2400">
          <a:solidFill>
            <a:srgbClr val="000000"/>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000">
          <a:solidFill>
            <a:srgbClr val="000000"/>
          </a:solidFill>
          <a:latin typeface="+mn-lt"/>
          <a:ea typeface="ＭＳ Ｐゴシック" charset="-128"/>
        </a:defRPr>
      </a:lvl2pPr>
      <a:lvl3pPr marL="1143000" indent="-228600" algn="l" rtl="0" eaLnBrk="0" fontAlgn="base" hangingPunct="0">
        <a:spcBef>
          <a:spcPct val="20000"/>
        </a:spcBef>
        <a:spcAft>
          <a:spcPct val="0"/>
        </a:spcAft>
        <a:buChar char="•"/>
        <a:defRPr sz="2000">
          <a:solidFill>
            <a:srgbClr val="000000"/>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000000"/>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000000"/>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hyperlink" Target="http://ryan.actualscience.net/"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hyperlink" Target="http://ryan.actualscience.net/videos/" TargetMode="External"/><Relationship Id="rId4" Type="http://schemas.openxmlformats.org/officeDocument/2006/relationships/image" Target="../media/image11.png"/><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hyperlink" Target="http://woceatlas.tamu.edu" TargetMode="External"/><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jpeg"/><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2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5" Type="http://schemas.openxmlformats.org/officeDocument/2006/relationships/image" Target="../media/image25.jpeg"/><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4" Type="http://schemas.openxmlformats.org/officeDocument/2006/relationships/image" Target="../media/image18.jpeg"/><Relationship Id="rId5" Type="http://schemas.openxmlformats.org/officeDocument/2006/relationships/oleObject" Target="../embeddings/Microsoft_Word_97_-_2004_Document1.doc"/><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16.jpeg"/></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6.jpeg"/><Relationship Id="rId5" Type="http://schemas.openxmlformats.org/officeDocument/2006/relationships/image" Target="../media/image17.jpeg"/><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jpeg"/><Relationship Id="rId5" Type="http://schemas.openxmlformats.org/officeDocument/2006/relationships/image" Target="../media/image30.jpeg"/><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hyperlink" Target="http://www-pord.ucsd.edu/whp_atlas/pacific_index.html" TargetMode="External"/><Relationship Id="rId5" Type="http://schemas.openxmlformats.org/officeDocument/2006/relationships/image" Target="../media/image32.png"/><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6.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tif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8.tiff"/></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jpeg"/><Relationship Id="rId1" Type="http://schemas.openxmlformats.org/officeDocument/2006/relationships/slideLayout" Target="../slideLayouts/slideLayout6.xml"/><Relationship Id="rId2" Type="http://schemas.openxmlformats.org/officeDocument/2006/relationships/notesSlide" Target="../notesSlides/notesSlide3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1.png"/><Relationship Id="rId3" Type="http://schemas.openxmlformats.org/officeDocument/2006/relationships/image" Target="../media/image4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s>
</file>

<file path=ppt/slides/_rels/slide37.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5" Type="http://schemas.openxmlformats.org/officeDocument/2006/relationships/image" Target="../media/image25.jpeg"/><Relationship Id="rId6" Type="http://schemas.openxmlformats.org/officeDocument/2006/relationships/image" Target="../media/image43.jpeg"/><Relationship Id="rId1" Type="http://schemas.openxmlformats.org/officeDocument/2006/relationships/slideLayout" Target="../slideLayouts/slideLayout6.xml"/><Relationship Id="rId2" Type="http://schemas.openxmlformats.org/officeDocument/2006/relationships/notesSlide" Target="../notesSlides/notesSlide32.xml"/></Relationships>
</file>

<file path=ppt/slides/_rels/slide38.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44.png"/><Relationship Id="rId1" Type="http://schemas.openxmlformats.org/officeDocument/2006/relationships/slideLayout" Target="../slideLayouts/slideLayout6.xml"/><Relationship Id="rId2" Type="http://schemas.openxmlformats.org/officeDocument/2006/relationships/notesSlide" Target="../notesSlides/notesSlide33.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6.xml"/><Relationship Id="rId2"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3.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 Id="rId3" Type="http://schemas.openxmlformats.org/officeDocument/2006/relationships/image" Target="../media/image47.png"/></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eg"/><Relationship Id="rId1" Type="http://schemas.openxmlformats.org/officeDocument/2006/relationships/slideLayout" Target="../slideLayouts/slideLayout6.xml"/><Relationship Id="rId2" Type="http://schemas.openxmlformats.org/officeDocument/2006/relationships/notesSlide" Target="../notesSlides/notesSlide36.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50.png"/><Relationship Id="rId1" Type="http://schemas.openxmlformats.org/officeDocument/2006/relationships/slideLayout" Target="../slideLayouts/slideLayout6.xml"/><Relationship Id="rId2" Type="http://schemas.openxmlformats.org/officeDocument/2006/relationships/notesSlide" Target="../notesSlides/notesSlide37.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50.png"/><Relationship Id="rId1" Type="http://schemas.openxmlformats.org/officeDocument/2006/relationships/slideLayout" Target="../slideLayouts/slideLayout6.xml"/><Relationship Id="rId2" Type="http://schemas.openxmlformats.org/officeDocument/2006/relationships/notesSlide" Target="../notesSlides/notesSlide3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 Id="rId3" Type="http://schemas.openxmlformats.org/officeDocument/2006/relationships/image" Target="../media/image51.jpeg"/></Relationships>
</file>

<file path=ppt/slides/_rels/slide45.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45.png"/><Relationship Id="rId1" Type="http://schemas.openxmlformats.org/officeDocument/2006/relationships/slideLayout" Target="../slideLayouts/slideLayout6.xml"/><Relationship Id="rId2" Type="http://schemas.openxmlformats.org/officeDocument/2006/relationships/notesSlide" Target="../notesSlides/notesSlide4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image" Target="../media/image53.jpeg"/></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50.png"/><Relationship Id="rId1" Type="http://schemas.openxmlformats.org/officeDocument/2006/relationships/slideLayout" Target="../slideLayouts/slideLayout6.xml"/><Relationship Id="rId2" Type="http://schemas.openxmlformats.org/officeDocument/2006/relationships/notesSlide" Target="../notesSlides/notesSlide4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3.xml"/><Relationship Id="rId3" Type="http://schemas.openxmlformats.org/officeDocument/2006/relationships/image" Target="../media/image54.png"/></Relationships>
</file>

<file path=ppt/slides/_rels/slide49.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png"/><Relationship Id="rId1" Type="http://schemas.openxmlformats.org/officeDocument/2006/relationships/slideLayout" Target="../slideLayouts/slideLayout6.xml"/><Relationship Id="rId2" Type="http://schemas.openxmlformats.org/officeDocument/2006/relationships/notesSlide" Target="../notesSlides/notesSlide4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50.png"/><Relationship Id="rId1" Type="http://schemas.openxmlformats.org/officeDocument/2006/relationships/slideLayout" Target="../slideLayouts/slideLayout6.xml"/><Relationship Id="rId2" Type="http://schemas.openxmlformats.org/officeDocument/2006/relationships/notesSlide" Target="../notesSlides/notesSlide45.xml"/></Relationships>
</file>

<file path=ppt/slides/_rels/slide51.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png"/><Relationship Id="rId1" Type="http://schemas.openxmlformats.org/officeDocument/2006/relationships/slideLayout" Target="../slideLayouts/slideLayout6.xml"/><Relationship Id="rId2" Type="http://schemas.openxmlformats.org/officeDocument/2006/relationships/notesSlide" Target="../notesSlides/notesSlide46.xml"/></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jpeg"/><Relationship Id="rId1" Type="http://schemas.openxmlformats.org/officeDocument/2006/relationships/slideLayout" Target="../slideLayouts/slideLayout6.xml"/><Relationship Id="rId2" Type="http://schemas.openxmlformats.org/officeDocument/2006/relationships/notesSlide" Target="../notesSlides/notesSlide4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8.xml"/><Relationship Id="rId3"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762000" y="0"/>
            <a:ext cx="7772400" cy="1524000"/>
          </a:xfrm>
        </p:spPr>
        <p:txBody>
          <a:bodyPr/>
          <a:lstStyle/>
          <a:p>
            <a:pPr eaLnBrk="1" hangingPunct="1"/>
            <a:r>
              <a:rPr lang="en-US" dirty="0">
                <a:ea typeface="ＭＳ Ｐゴシック" pitchFamily="-105" charset="-128"/>
                <a:cs typeface="ＭＳ Ｐゴシック" pitchFamily="-105" charset="-128"/>
              </a:rPr>
              <a:t>SIO 210: Southern Ocean circulation. </a:t>
            </a:r>
            <a:br>
              <a:rPr lang="en-US" dirty="0">
                <a:ea typeface="ＭＳ Ｐゴシック" pitchFamily="-105" charset="-128"/>
                <a:cs typeface="ＭＳ Ｐゴシック" pitchFamily="-105" charset="-128"/>
              </a:rPr>
            </a:br>
            <a:r>
              <a:rPr lang="en-US" dirty="0">
                <a:ea typeface="ＭＳ Ｐゴシック" pitchFamily="-105" charset="-128"/>
                <a:cs typeface="ＭＳ Ｐゴシック" pitchFamily="-105" charset="-128"/>
              </a:rPr>
              <a:t>Dynamics X: Southern Ocean</a:t>
            </a:r>
            <a:br>
              <a:rPr lang="en-US" dirty="0">
                <a:ea typeface="ＭＳ Ｐゴシック" pitchFamily="-105" charset="-128"/>
                <a:cs typeface="ＭＳ Ｐゴシック" pitchFamily="-105" charset="-128"/>
              </a:rPr>
            </a:br>
            <a:r>
              <a:rPr lang="en-US" sz="2000" dirty="0">
                <a:ea typeface="ＭＳ Ｐゴシック" pitchFamily="-105" charset="-128"/>
                <a:cs typeface="ＭＳ Ｐゴシック" pitchFamily="-105" charset="-128"/>
              </a:rPr>
              <a:t>L. Talley Fall, </a:t>
            </a:r>
            <a:r>
              <a:rPr lang="en-US" sz="2000" dirty="0" smtClean="0">
                <a:ea typeface="ＭＳ Ｐゴシック" pitchFamily="-105" charset="-128"/>
                <a:cs typeface="ＭＳ Ｐゴシック" pitchFamily="-105" charset="-128"/>
              </a:rPr>
              <a:t>2016</a:t>
            </a:r>
            <a:endParaRPr lang="en-US" dirty="0">
              <a:ea typeface="ＭＳ Ｐゴシック" pitchFamily="-105" charset="-128"/>
              <a:cs typeface="ＭＳ Ｐゴシック" pitchFamily="-105" charset="-128"/>
            </a:endParaRPr>
          </a:p>
        </p:txBody>
      </p:sp>
      <p:sp>
        <p:nvSpPr>
          <p:cNvPr id="15363" name="Rectangle 3"/>
          <p:cNvSpPr>
            <a:spLocks noGrp="1" noChangeArrowheads="1"/>
          </p:cNvSpPr>
          <p:nvPr>
            <p:ph type="body" idx="1"/>
          </p:nvPr>
        </p:nvSpPr>
        <p:spPr>
          <a:xfrm>
            <a:off x="381000" y="1600200"/>
            <a:ext cx="8763000" cy="4191000"/>
          </a:xfrm>
        </p:spPr>
        <p:txBody>
          <a:bodyPr/>
          <a:lstStyle/>
          <a:p>
            <a:pPr eaLnBrk="1" hangingPunct="1">
              <a:lnSpc>
                <a:spcPct val="90000"/>
              </a:lnSpc>
              <a:buFontTx/>
              <a:buNone/>
            </a:pPr>
            <a:endParaRPr lang="en-US" sz="2000" smtClean="0">
              <a:ea typeface="ＭＳ Ｐゴシック" pitchFamily="-105" charset="-128"/>
              <a:cs typeface="ＭＳ Ｐゴシック" pitchFamily="-105" charset="-128"/>
            </a:endParaRPr>
          </a:p>
          <a:p>
            <a:pPr eaLnBrk="1" hangingPunct="1">
              <a:lnSpc>
                <a:spcPct val="90000"/>
              </a:lnSpc>
            </a:pPr>
            <a:r>
              <a:rPr lang="en-US" sz="2000" smtClean="0">
                <a:ea typeface="ＭＳ Ｐゴシック" pitchFamily="-105" charset="-128"/>
                <a:cs typeface="ＭＳ Ｐゴシック" pitchFamily="-105" charset="-128"/>
              </a:rPr>
              <a:t>Geography:open at Drake Passage </a:t>
            </a:r>
          </a:p>
          <a:p>
            <a:pPr eaLnBrk="1" hangingPunct="1">
              <a:lnSpc>
                <a:spcPct val="90000"/>
              </a:lnSpc>
            </a:pPr>
            <a:r>
              <a:rPr lang="en-US" sz="2000" smtClean="0">
                <a:ea typeface="ＭＳ Ｐゴシック" pitchFamily="-105" charset="-128"/>
                <a:cs typeface="ＭＳ Ｐゴシック" pitchFamily="-105" charset="-128"/>
              </a:rPr>
              <a:t>Circulation: much more like atmosphere (no boundaries)</a:t>
            </a:r>
          </a:p>
          <a:p>
            <a:pPr lvl="1" eaLnBrk="1" hangingPunct="1">
              <a:lnSpc>
                <a:spcPct val="90000"/>
              </a:lnSpc>
            </a:pPr>
            <a:r>
              <a:rPr lang="en-US" sz="1600" smtClean="0">
                <a:ea typeface="ＭＳ Ｐゴシック" pitchFamily="-105" charset="-128"/>
                <a:cs typeface="ＭＳ Ｐゴシック" pitchFamily="-105" charset="-128"/>
              </a:rPr>
              <a:t>Creates mix of Sverdrup and non-Sverdrup balance general circulation</a:t>
            </a:r>
          </a:p>
          <a:p>
            <a:pPr lvl="1" eaLnBrk="1" hangingPunct="1">
              <a:lnSpc>
                <a:spcPct val="90000"/>
              </a:lnSpc>
            </a:pPr>
            <a:r>
              <a:rPr lang="en-US" sz="1800" smtClean="0"/>
              <a:t>Antarctic Circumpolar Current </a:t>
            </a:r>
          </a:p>
          <a:p>
            <a:pPr lvl="1" eaLnBrk="1" hangingPunct="1">
              <a:lnSpc>
                <a:spcPct val="90000"/>
              </a:lnSpc>
            </a:pPr>
            <a:r>
              <a:rPr lang="en-US" sz="1800" smtClean="0"/>
              <a:t>Antarctic subpolar gyres (Weddell and Ross Seas)</a:t>
            </a:r>
          </a:p>
          <a:p>
            <a:pPr eaLnBrk="1" hangingPunct="1">
              <a:lnSpc>
                <a:spcPct val="90000"/>
              </a:lnSpc>
            </a:pPr>
            <a:r>
              <a:rPr lang="en-US" sz="2000" smtClean="0">
                <a:ea typeface="ＭＳ Ｐゴシック" pitchFamily="-105" charset="-128"/>
                <a:cs typeface="ＭＳ Ｐゴシック" pitchFamily="-105" charset="-128"/>
              </a:rPr>
              <a:t>Water mass modification and formation: </a:t>
            </a:r>
          </a:p>
          <a:p>
            <a:pPr lvl="1" eaLnBrk="1" hangingPunct="1">
              <a:lnSpc>
                <a:spcPct val="90000"/>
              </a:lnSpc>
            </a:pPr>
            <a:r>
              <a:rPr lang="en-US" sz="1800" smtClean="0"/>
              <a:t>Impacts of the ACC, sea ice (brine rejection) and widespread Ekman upwelling</a:t>
            </a:r>
          </a:p>
          <a:p>
            <a:pPr lvl="1" eaLnBrk="1" hangingPunct="1">
              <a:lnSpc>
                <a:spcPct val="90000"/>
              </a:lnSpc>
            </a:pPr>
            <a:r>
              <a:rPr lang="en-US" sz="1800" smtClean="0"/>
              <a:t>Connections (inflow and outflow) with Atlantic, Pacific, Indian</a:t>
            </a:r>
          </a:p>
          <a:p>
            <a:pPr eaLnBrk="1" hangingPunct="1">
              <a:lnSpc>
                <a:spcPct val="90000"/>
              </a:lnSpc>
            </a:pPr>
            <a:endParaRPr lang="en-US" sz="1800" smtClean="0">
              <a:ea typeface="ＭＳ Ｐゴシック" pitchFamily="-105" charset="-128"/>
              <a:cs typeface="ＭＳ Ｐゴシック" pitchFamily="-105" charset="-128"/>
            </a:endParaRPr>
          </a:p>
          <a:p>
            <a:pPr eaLnBrk="1" hangingPunct="1">
              <a:lnSpc>
                <a:spcPct val="90000"/>
              </a:lnSpc>
            </a:pPr>
            <a:r>
              <a:rPr lang="en-US" sz="1800" smtClean="0">
                <a:ea typeface="ＭＳ Ｐゴシック" pitchFamily="-105" charset="-128"/>
                <a:cs typeface="ＭＳ Ｐゴシック" pitchFamily="-105" charset="-128"/>
              </a:rPr>
              <a:t>READING:</a:t>
            </a:r>
          </a:p>
          <a:p>
            <a:pPr lvl="1" eaLnBrk="1" hangingPunct="1">
              <a:lnSpc>
                <a:spcPct val="90000"/>
              </a:lnSpc>
            </a:pPr>
            <a:r>
              <a:rPr lang="en-US" sz="1600" smtClean="0"/>
              <a:t>DPO Chapter 13 (Southern Ocean) – selected parts</a:t>
            </a:r>
          </a:p>
          <a:p>
            <a:pPr lvl="1" eaLnBrk="1" hangingPunct="1">
              <a:lnSpc>
                <a:spcPct val="90000"/>
              </a:lnSpc>
            </a:pPr>
            <a:endParaRPr lang="en-US" sz="1600" smtClean="0"/>
          </a:p>
          <a:p>
            <a:pPr lvl="1" eaLnBrk="1" hangingPunct="1">
              <a:lnSpc>
                <a:spcPct val="90000"/>
              </a:lnSpc>
            </a:pPr>
            <a:r>
              <a:rPr lang="en-US" sz="1600" smtClean="0"/>
              <a:t>Some animations   </a:t>
            </a:r>
            <a:r>
              <a:rPr lang="en-US" sz="1600" smtClean="0">
                <a:hlinkClick r:id="rId3"/>
              </a:rPr>
              <a:t>http://ryan.actualscience.net/</a:t>
            </a:r>
            <a:endParaRPr lang="en-US" sz="1600" smtClean="0"/>
          </a:p>
          <a:p>
            <a:pPr lvl="1" eaLnBrk="1" hangingPunct="1">
              <a:lnSpc>
                <a:spcPct val="90000"/>
              </a:lnSpc>
            </a:pPr>
            <a:endParaRPr lang="en-US" sz="1600" smtClean="0"/>
          </a:p>
        </p:txBody>
      </p:sp>
      <p:sp>
        <p:nvSpPr>
          <p:cNvPr id="15364" name="Footer Placeholder 4"/>
          <p:cNvSpPr>
            <a:spLocks noGrp="1"/>
          </p:cNvSpPr>
          <p:nvPr>
            <p:ph type="ftr" sz="quarter" idx="11"/>
          </p:nvPr>
        </p:nvSpPr>
        <p:spPr>
          <a:noFill/>
        </p:spPr>
        <p:txBody>
          <a:bodyPr/>
          <a:lstStyle/>
          <a:p>
            <a:r>
              <a:rPr lang="en-US" smtClean="0">
                <a:latin typeface="Times" pitchFamily="-105" charset="0"/>
              </a:rPr>
              <a:t>Talley SIO 210 (2016)</a:t>
            </a:r>
            <a:endParaRPr lang="en-US">
              <a:latin typeface="Times" pitchFamily="-105" charset="0"/>
            </a:endParaRPr>
          </a:p>
        </p:txBody>
      </p:sp>
      <p:sp>
        <p:nvSpPr>
          <p:cNvPr id="15365" name="Slide Number Placeholder 5"/>
          <p:cNvSpPr>
            <a:spLocks noGrp="1"/>
          </p:cNvSpPr>
          <p:nvPr>
            <p:ph type="sldNum" sz="quarter" idx="12"/>
          </p:nvPr>
        </p:nvSpPr>
        <p:spPr>
          <a:noFill/>
        </p:spPr>
        <p:txBody>
          <a:bodyPr/>
          <a:lstStyle/>
          <a:p>
            <a:fld id="{AB576706-D75B-2A42-BA52-377674D43C51}" type="slidenum">
              <a:rPr lang="en-US" smtClean="0">
                <a:latin typeface="Times" pitchFamily="-105" charset="0"/>
              </a:rPr>
              <a:pPr/>
              <a:t>1</a:t>
            </a:fld>
            <a:endParaRPr lang="en-US" smtClean="0">
              <a:latin typeface="Times" pitchFamily="-105" charset="0"/>
            </a:endParaRPr>
          </a:p>
        </p:txBody>
      </p:sp>
      <p:sp>
        <p:nvSpPr>
          <p:cNvPr id="6" name="Date Placeholder 5"/>
          <p:cNvSpPr>
            <a:spLocks noGrp="1"/>
          </p:cNvSpPr>
          <p:nvPr>
            <p:ph type="dt" sz="half" idx="10"/>
          </p:nvPr>
        </p:nvSpPr>
        <p:spPr/>
        <p:txBody>
          <a:bodyPr/>
          <a:lstStyle/>
          <a:p>
            <a:pPr>
              <a:defRPr/>
            </a:pPr>
            <a:fld id="{1EABBB58-0E92-414E-BA12-D0B49F2D6854}" type="datetime1">
              <a:rPr lang="en-US" smtClean="0"/>
              <a:t>11/28/16</a:t>
            </a:fld>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304800" y="0"/>
            <a:ext cx="8534400" cy="838200"/>
          </a:xfrm>
        </p:spPr>
        <p:txBody>
          <a:bodyPr/>
          <a:lstStyle/>
          <a:p>
            <a:pPr eaLnBrk="1" hangingPunct="1"/>
            <a:r>
              <a:rPr lang="en-US" smtClean="0">
                <a:ea typeface="ＭＳ Ｐゴシック" pitchFamily="-105" charset="-128"/>
                <a:cs typeface="ＭＳ Ｐゴシック" pitchFamily="-105" charset="-128"/>
              </a:rPr>
              <a:t>Dynamics: Ekman, upwelling, bottom water formation, eastward ACC</a:t>
            </a:r>
          </a:p>
        </p:txBody>
      </p:sp>
      <p:sp>
        <p:nvSpPr>
          <p:cNvPr id="33795" name="Text Box 3"/>
          <p:cNvSpPr txBox="1">
            <a:spLocks noChangeArrowheads="1"/>
          </p:cNvSpPr>
          <p:nvPr/>
        </p:nvSpPr>
        <p:spPr bwMode="auto">
          <a:xfrm>
            <a:off x="4419600" y="6461125"/>
            <a:ext cx="4267200" cy="396875"/>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rgbClr val="000000"/>
                </a:solidFill>
              </a:rPr>
              <a:t>DPO Fig. 13.4 (after Speer et al. 2000)</a:t>
            </a:r>
            <a:endParaRPr lang="en-US">
              <a:solidFill>
                <a:srgbClr val="000000"/>
              </a:solidFill>
            </a:endParaRPr>
          </a:p>
        </p:txBody>
      </p:sp>
      <p:pic>
        <p:nvPicPr>
          <p:cNvPr id="33796" name="Picture 8" descr="overturn_watermass_new"/>
          <p:cNvPicPr>
            <a:picLocks noChangeAspect="1" noChangeArrowheads="1"/>
          </p:cNvPicPr>
          <p:nvPr/>
        </p:nvPicPr>
        <p:blipFill>
          <a:blip r:embed="rId3"/>
          <a:srcRect/>
          <a:stretch>
            <a:fillRect/>
          </a:stretch>
        </p:blipFill>
        <p:spPr bwMode="auto">
          <a:xfrm>
            <a:off x="685800" y="914400"/>
            <a:ext cx="7772400" cy="5214938"/>
          </a:xfrm>
          <a:prstGeom prst="rect">
            <a:avLst/>
          </a:prstGeom>
          <a:noFill/>
          <a:ln w="9525">
            <a:noFill/>
            <a:miter lim="800000"/>
            <a:headEnd/>
            <a:tailEnd/>
          </a:ln>
        </p:spPr>
      </p:pic>
      <p:sp>
        <p:nvSpPr>
          <p:cNvPr id="33797" name="Footer Placeholder 4"/>
          <p:cNvSpPr>
            <a:spLocks noGrp="1"/>
          </p:cNvSpPr>
          <p:nvPr>
            <p:ph type="ftr" sz="quarter" idx="11"/>
          </p:nvPr>
        </p:nvSpPr>
        <p:spPr>
          <a:noFill/>
        </p:spPr>
        <p:txBody>
          <a:bodyPr/>
          <a:lstStyle/>
          <a:p>
            <a:r>
              <a:rPr lang="en-US" smtClean="0">
                <a:latin typeface="Times" pitchFamily="-105" charset="0"/>
              </a:rPr>
              <a:t>Talley SIO 210 (2016)</a:t>
            </a:r>
            <a:endParaRPr lang="en-US">
              <a:latin typeface="Times" pitchFamily="-105" charset="0"/>
            </a:endParaRPr>
          </a:p>
        </p:txBody>
      </p:sp>
      <p:sp>
        <p:nvSpPr>
          <p:cNvPr id="33798" name="Slide Number Placeholder 5"/>
          <p:cNvSpPr>
            <a:spLocks noGrp="1"/>
          </p:cNvSpPr>
          <p:nvPr>
            <p:ph type="sldNum" sz="quarter" idx="12"/>
          </p:nvPr>
        </p:nvSpPr>
        <p:spPr>
          <a:noFill/>
        </p:spPr>
        <p:txBody>
          <a:bodyPr/>
          <a:lstStyle/>
          <a:p>
            <a:fld id="{43C06FCE-5507-6F48-95DE-EE9D5AF966BD}" type="slidenum">
              <a:rPr lang="en-US" smtClean="0">
                <a:latin typeface="Times" pitchFamily="-105" charset="0"/>
              </a:rPr>
              <a:pPr/>
              <a:t>10</a:t>
            </a:fld>
            <a:endParaRPr lang="en-US" smtClean="0">
              <a:latin typeface="Times" pitchFamily="-105" charset="0"/>
            </a:endParaRPr>
          </a:p>
        </p:txBody>
      </p:sp>
      <p:sp>
        <p:nvSpPr>
          <p:cNvPr id="7" name="Date Placeholder 6"/>
          <p:cNvSpPr>
            <a:spLocks noGrp="1"/>
          </p:cNvSpPr>
          <p:nvPr>
            <p:ph type="dt" sz="half" idx="10"/>
          </p:nvPr>
        </p:nvSpPr>
        <p:spPr/>
        <p:txBody>
          <a:bodyPr/>
          <a:lstStyle/>
          <a:p>
            <a:pPr>
              <a:defRPr/>
            </a:pPr>
            <a:fld id="{2ED85603-F182-9B48-BF63-B66F8B2F26B7}" type="datetime1">
              <a:rPr lang="en-US" smtClean="0"/>
              <a:t>11/28/16</a:t>
            </a:fld>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304800" y="0"/>
            <a:ext cx="8534400" cy="838200"/>
          </a:xfrm>
        </p:spPr>
        <p:txBody>
          <a:bodyPr/>
          <a:lstStyle/>
          <a:p>
            <a:pPr eaLnBrk="1" hangingPunct="1"/>
            <a:r>
              <a:rPr lang="en-US" smtClean="0">
                <a:ea typeface="ＭＳ Ｐゴシック" pitchFamily="-105" charset="-128"/>
                <a:cs typeface="ＭＳ Ｐゴシック" pitchFamily="-105" charset="-128"/>
              </a:rPr>
              <a:t>Dynamics: Ekman, upwelling, bottom water formation, eastward ACC</a:t>
            </a:r>
          </a:p>
        </p:txBody>
      </p:sp>
      <p:sp>
        <p:nvSpPr>
          <p:cNvPr id="35843" name="Text Box 3"/>
          <p:cNvSpPr txBox="1">
            <a:spLocks noChangeArrowheads="1"/>
          </p:cNvSpPr>
          <p:nvPr/>
        </p:nvSpPr>
        <p:spPr bwMode="auto">
          <a:xfrm>
            <a:off x="4419600" y="6461125"/>
            <a:ext cx="4267200" cy="954088"/>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rgbClr val="000000"/>
                </a:solidFill>
                <a:hlinkClick r:id="rId3"/>
              </a:rPr>
              <a:t>http://ryan.actualscience.net/videos/</a:t>
            </a:r>
            <a:endParaRPr lang="en-US" sz="2000">
              <a:solidFill>
                <a:srgbClr val="000000"/>
              </a:solidFill>
            </a:endParaRPr>
          </a:p>
          <a:p>
            <a:pPr>
              <a:spcBef>
                <a:spcPct val="50000"/>
              </a:spcBef>
            </a:pPr>
            <a:endParaRPr lang="en-US">
              <a:solidFill>
                <a:srgbClr val="000000"/>
              </a:solidFill>
            </a:endParaRPr>
          </a:p>
        </p:txBody>
      </p:sp>
      <p:sp>
        <p:nvSpPr>
          <p:cNvPr id="35844" name="Footer Placeholder 4"/>
          <p:cNvSpPr>
            <a:spLocks noGrp="1"/>
          </p:cNvSpPr>
          <p:nvPr>
            <p:ph type="ftr" sz="quarter" idx="11"/>
          </p:nvPr>
        </p:nvSpPr>
        <p:spPr>
          <a:noFill/>
        </p:spPr>
        <p:txBody>
          <a:bodyPr/>
          <a:lstStyle/>
          <a:p>
            <a:r>
              <a:rPr lang="en-US" smtClean="0">
                <a:latin typeface="Times" pitchFamily="-105" charset="0"/>
              </a:rPr>
              <a:t>Talley SIO 210 (2016)</a:t>
            </a:r>
            <a:endParaRPr lang="en-US">
              <a:latin typeface="Times" pitchFamily="-105" charset="0"/>
            </a:endParaRPr>
          </a:p>
        </p:txBody>
      </p:sp>
      <p:sp>
        <p:nvSpPr>
          <p:cNvPr id="35845" name="Slide Number Placeholder 5"/>
          <p:cNvSpPr>
            <a:spLocks noGrp="1"/>
          </p:cNvSpPr>
          <p:nvPr>
            <p:ph type="sldNum" sz="quarter" idx="12"/>
          </p:nvPr>
        </p:nvSpPr>
        <p:spPr>
          <a:noFill/>
        </p:spPr>
        <p:txBody>
          <a:bodyPr/>
          <a:lstStyle/>
          <a:p>
            <a:fld id="{A822B7EA-A730-C748-99E8-F3BF61A234A5}" type="slidenum">
              <a:rPr lang="en-US" smtClean="0">
                <a:latin typeface="Times" pitchFamily="-105" charset="0"/>
              </a:rPr>
              <a:pPr/>
              <a:t>11</a:t>
            </a:fld>
            <a:endParaRPr lang="en-US" smtClean="0">
              <a:latin typeface="Times" pitchFamily="-105" charset="0"/>
            </a:endParaRPr>
          </a:p>
        </p:txBody>
      </p:sp>
      <p:pic>
        <p:nvPicPr>
          <p:cNvPr id="35846" name="Picture 6" descr="abernathey_video_screengrab.tiff"/>
          <p:cNvPicPr>
            <a:picLocks noChangeAspect="1"/>
          </p:cNvPicPr>
          <p:nvPr/>
        </p:nvPicPr>
        <p:blipFill>
          <a:blip r:embed="rId4"/>
          <a:srcRect/>
          <a:stretch>
            <a:fillRect/>
          </a:stretch>
        </p:blipFill>
        <p:spPr bwMode="auto">
          <a:xfrm>
            <a:off x="1066800" y="990600"/>
            <a:ext cx="6838950" cy="5221288"/>
          </a:xfrm>
          <a:prstGeom prst="rect">
            <a:avLst/>
          </a:prstGeom>
          <a:noFill/>
          <a:ln w="9525">
            <a:noFill/>
            <a:miter lim="800000"/>
            <a:headEnd/>
            <a:tailEnd/>
          </a:ln>
        </p:spPr>
      </p:pic>
      <p:sp>
        <p:nvSpPr>
          <p:cNvPr id="7" name="Date Placeholder 6"/>
          <p:cNvSpPr>
            <a:spLocks noGrp="1"/>
          </p:cNvSpPr>
          <p:nvPr>
            <p:ph type="dt" sz="half" idx="10"/>
          </p:nvPr>
        </p:nvSpPr>
        <p:spPr/>
        <p:txBody>
          <a:bodyPr/>
          <a:lstStyle/>
          <a:p>
            <a:pPr>
              <a:defRPr/>
            </a:pPr>
            <a:fld id="{C5CD06D1-50F7-154D-B56F-3A3508110895}" type="datetime1">
              <a:rPr lang="en-US" smtClean="0"/>
              <a:t>11/28/16</a:t>
            </a:fld>
            <a:endParaRPr lang="en-US"/>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304800" y="0"/>
            <a:ext cx="8534400" cy="838200"/>
          </a:xfrm>
        </p:spPr>
        <p:txBody>
          <a:bodyPr/>
          <a:lstStyle/>
          <a:p>
            <a:pPr eaLnBrk="1" hangingPunct="1"/>
            <a:r>
              <a:rPr lang="en-US" sz="2400" smtClean="0">
                <a:ea typeface="ＭＳ Ｐゴシック" pitchFamily="-105" charset="-128"/>
                <a:cs typeface="ＭＳ Ｐゴシック" pitchFamily="-105" charset="-128"/>
              </a:rPr>
              <a:t>Dynamics: (more advanced) “residual circulation”</a:t>
            </a:r>
            <a:endParaRPr lang="en-US" smtClean="0">
              <a:ea typeface="ＭＳ Ｐゴシック" pitchFamily="-105" charset="-128"/>
              <a:cs typeface="ＭＳ Ｐゴシック" pitchFamily="-105" charset="-128"/>
            </a:endParaRPr>
          </a:p>
        </p:txBody>
      </p:sp>
      <p:sp>
        <p:nvSpPr>
          <p:cNvPr id="37891" name="Text Box 3"/>
          <p:cNvSpPr txBox="1">
            <a:spLocks noChangeArrowheads="1"/>
          </p:cNvSpPr>
          <p:nvPr/>
        </p:nvSpPr>
        <p:spPr bwMode="auto">
          <a:xfrm>
            <a:off x="6400800" y="3505200"/>
            <a:ext cx="2514600" cy="708025"/>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rgbClr val="000000"/>
                </a:solidFill>
              </a:rPr>
              <a:t>Karsten and Marshall (JPO, 2002)</a:t>
            </a:r>
            <a:endParaRPr lang="en-US">
              <a:solidFill>
                <a:srgbClr val="000000"/>
              </a:solidFill>
            </a:endParaRPr>
          </a:p>
        </p:txBody>
      </p:sp>
      <p:sp>
        <p:nvSpPr>
          <p:cNvPr id="37892" name="Footer Placeholder 4"/>
          <p:cNvSpPr>
            <a:spLocks noGrp="1"/>
          </p:cNvSpPr>
          <p:nvPr>
            <p:ph type="ftr" sz="quarter" idx="11"/>
          </p:nvPr>
        </p:nvSpPr>
        <p:spPr>
          <a:noFill/>
        </p:spPr>
        <p:txBody>
          <a:bodyPr/>
          <a:lstStyle/>
          <a:p>
            <a:r>
              <a:rPr lang="en-US" smtClean="0">
                <a:latin typeface="Times" pitchFamily="-105" charset="0"/>
              </a:rPr>
              <a:t>Talley SIO 210 (2016)</a:t>
            </a:r>
            <a:endParaRPr lang="en-US">
              <a:latin typeface="Times" pitchFamily="-105" charset="0"/>
            </a:endParaRPr>
          </a:p>
        </p:txBody>
      </p:sp>
      <p:sp>
        <p:nvSpPr>
          <p:cNvPr id="37893" name="Slide Number Placeholder 5"/>
          <p:cNvSpPr>
            <a:spLocks noGrp="1"/>
          </p:cNvSpPr>
          <p:nvPr>
            <p:ph type="sldNum" sz="quarter" idx="12"/>
          </p:nvPr>
        </p:nvSpPr>
        <p:spPr>
          <a:noFill/>
        </p:spPr>
        <p:txBody>
          <a:bodyPr/>
          <a:lstStyle/>
          <a:p>
            <a:fld id="{A4A7038F-48A7-C04F-AAC8-CE98EE74C63D}" type="slidenum">
              <a:rPr lang="en-US" smtClean="0">
                <a:latin typeface="Times" pitchFamily="-105" charset="0"/>
              </a:rPr>
              <a:pPr/>
              <a:t>12</a:t>
            </a:fld>
            <a:endParaRPr lang="en-US" smtClean="0">
              <a:latin typeface="Times" pitchFamily="-105" charset="0"/>
            </a:endParaRPr>
          </a:p>
        </p:txBody>
      </p:sp>
      <p:pic>
        <p:nvPicPr>
          <p:cNvPr id="37894" name="Picture 6" descr="karsten_marshall_i1520-0485-32-12-3315-f04.jpg"/>
          <p:cNvPicPr>
            <a:picLocks noChangeAspect="1"/>
          </p:cNvPicPr>
          <p:nvPr/>
        </p:nvPicPr>
        <p:blipFill>
          <a:blip r:embed="rId3"/>
          <a:srcRect/>
          <a:stretch>
            <a:fillRect/>
          </a:stretch>
        </p:blipFill>
        <p:spPr bwMode="auto">
          <a:xfrm>
            <a:off x="1066800" y="762000"/>
            <a:ext cx="5181600" cy="4216400"/>
          </a:xfrm>
          <a:prstGeom prst="rect">
            <a:avLst/>
          </a:prstGeom>
          <a:noFill/>
          <a:ln w="9525">
            <a:noFill/>
            <a:miter lim="800000"/>
            <a:headEnd/>
            <a:tailEnd/>
          </a:ln>
        </p:spPr>
      </p:pic>
      <p:sp>
        <p:nvSpPr>
          <p:cNvPr id="8" name="TextBox 7"/>
          <p:cNvSpPr txBox="1"/>
          <p:nvPr/>
        </p:nvSpPr>
        <p:spPr>
          <a:xfrm>
            <a:off x="304800" y="4724400"/>
            <a:ext cx="8534400" cy="1631950"/>
          </a:xfrm>
          <a:prstGeom prst="rect">
            <a:avLst/>
          </a:prstGeom>
          <a:noFill/>
        </p:spPr>
        <p:txBody>
          <a:bodyPr>
            <a:spAutoFit/>
          </a:bodyPr>
          <a:lstStyle/>
          <a:p>
            <a:pPr>
              <a:defRPr/>
            </a:pPr>
            <a:r>
              <a:rPr lang="en-US" sz="2000" dirty="0">
                <a:solidFill>
                  <a:srgbClr val="161616"/>
                </a:solidFill>
                <a:latin typeface="+mn-lt"/>
              </a:rPr>
              <a:t>The total northward flow in the surface layer is the sum of northward Ekman and southward eddy flux that tries to flatten the isopycnals (due to baroclinic instability)</a:t>
            </a:r>
            <a:endParaRPr lang="en-US" sz="2000" dirty="0">
              <a:latin typeface="+mn-lt"/>
            </a:endParaRPr>
          </a:p>
          <a:p>
            <a:pPr>
              <a:defRPr/>
            </a:pPr>
            <a:endParaRPr lang="en-US" sz="2000" dirty="0">
              <a:solidFill>
                <a:srgbClr val="161616"/>
              </a:solidFill>
              <a:latin typeface="+mn-lt"/>
            </a:endParaRPr>
          </a:p>
          <a:p>
            <a:pPr>
              <a:defRPr/>
            </a:pPr>
            <a:r>
              <a:rPr lang="en-US" sz="2000" dirty="0">
                <a:solidFill>
                  <a:srgbClr val="161616"/>
                </a:solidFill>
                <a:latin typeface="+mn-lt"/>
              </a:rPr>
              <a:t>(“Residual circulation” is the flow along isopycnals.)  </a:t>
            </a:r>
          </a:p>
        </p:txBody>
      </p:sp>
      <p:sp>
        <p:nvSpPr>
          <p:cNvPr id="9" name="Date Placeholder 8"/>
          <p:cNvSpPr>
            <a:spLocks noGrp="1"/>
          </p:cNvSpPr>
          <p:nvPr>
            <p:ph type="dt" sz="half" idx="10"/>
          </p:nvPr>
        </p:nvSpPr>
        <p:spPr/>
        <p:txBody>
          <a:bodyPr/>
          <a:lstStyle/>
          <a:p>
            <a:pPr>
              <a:defRPr/>
            </a:pPr>
            <a:fld id="{9930E9D6-4B30-6148-B07A-96DC6C78BB79}" type="datetime1">
              <a:rPr lang="en-US" smtClean="0"/>
              <a:t>11/28/16</a:t>
            </a:fld>
            <a:endParaRPr lang="en-US"/>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0" y="228600"/>
            <a:ext cx="3124200" cy="1447800"/>
          </a:xfrm>
        </p:spPr>
        <p:txBody>
          <a:bodyPr/>
          <a:lstStyle/>
          <a:p>
            <a:pPr eaLnBrk="1" hangingPunct="1"/>
            <a:r>
              <a:rPr lang="en-US">
                <a:ea typeface="ＭＳ Ｐゴシック" pitchFamily="-105" charset="-128"/>
                <a:cs typeface="ＭＳ Ｐゴシック" pitchFamily="-105" charset="-128"/>
              </a:rPr>
              <a:t>Evidence of upwelling:</a:t>
            </a:r>
            <a:br>
              <a:rPr lang="en-US">
                <a:ea typeface="ＭＳ Ｐゴシック" pitchFamily="-105" charset="-128"/>
                <a:cs typeface="ＭＳ Ｐゴシック" pitchFamily="-105" charset="-128"/>
              </a:rPr>
            </a:br>
            <a:r>
              <a:rPr lang="en-US">
                <a:ea typeface="ＭＳ Ｐゴシック" pitchFamily="-105" charset="-128"/>
                <a:cs typeface="ＭＳ Ｐゴシック" pitchFamily="-105" charset="-128"/>
              </a:rPr>
              <a:t>Near-surface nitrate</a:t>
            </a:r>
          </a:p>
        </p:txBody>
      </p:sp>
      <p:pic>
        <p:nvPicPr>
          <p:cNvPr id="41987" name="Picture 4"/>
          <p:cNvPicPr>
            <a:picLocks noChangeAspect="1" noChangeArrowheads="1"/>
          </p:cNvPicPr>
          <p:nvPr/>
        </p:nvPicPr>
        <p:blipFill>
          <a:blip r:embed="rId3"/>
          <a:srcRect t="9000" r="7848" b="5983"/>
          <a:stretch>
            <a:fillRect/>
          </a:stretch>
        </p:blipFill>
        <p:spPr bwMode="auto">
          <a:xfrm>
            <a:off x="3124200" y="0"/>
            <a:ext cx="5741988" cy="6858000"/>
          </a:xfrm>
          <a:prstGeom prst="rect">
            <a:avLst/>
          </a:prstGeom>
          <a:noFill/>
          <a:ln w="9525">
            <a:noFill/>
            <a:miter lim="800000"/>
            <a:headEnd/>
            <a:tailEnd/>
          </a:ln>
        </p:spPr>
      </p:pic>
      <p:sp>
        <p:nvSpPr>
          <p:cNvPr id="41988" name="Text Box 5"/>
          <p:cNvSpPr txBox="1">
            <a:spLocks noChangeArrowheads="1"/>
          </p:cNvSpPr>
          <p:nvPr/>
        </p:nvSpPr>
        <p:spPr bwMode="auto">
          <a:xfrm>
            <a:off x="0" y="5257800"/>
            <a:ext cx="3124200" cy="1323975"/>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rgbClr val="000000"/>
                </a:solidFill>
                <a:hlinkClick r:id="rId4"/>
              </a:rPr>
              <a:t>http://woceatlas.tamu.edu</a:t>
            </a:r>
            <a:endParaRPr lang="en-US" sz="2000">
              <a:solidFill>
                <a:srgbClr val="000000"/>
              </a:solidFill>
            </a:endParaRPr>
          </a:p>
          <a:p>
            <a:pPr>
              <a:spcBef>
                <a:spcPct val="50000"/>
              </a:spcBef>
            </a:pPr>
            <a:r>
              <a:rPr lang="en-US">
                <a:solidFill>
                  <a:srgbClr val="000000"/>
                </a:solidFill>
              </a:rPr>
              <a:t>(Orsi and Whitworth, 2005)</a:t>
            </a:r>
          </a:p>
        </p:txBody>
      </p:sp>
      <p:sp>
        <p:nvSpPr>
          <p:cNvPr id="41989" name="Text Box 6"/>
          <p:cNvSpPr txBox="1">
            <a:spLocks noChangeArrowheads="1"/>
          </p:cNvSpPr>
          <p:nvPr/>
        </p:nvSpPr>
        <p:spPr bwMode="auto">
          <a:xfrm>
            <a:off x="0" y="2286000"/>
            <a:ext cx="3048000" cy="1754188"/>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000000"/>
                </a:solidFill>
              </a:rPr>
              <a:t>High surface values reflect upwelling.</a:t>
            </a:r>
          </a:p>
          <a:p>
            <a:pPr>
              <a:spcBef>
                <a:spcPct val="50000"/>
              </a:spcBef>
            </a:pPr>
            <a:r>
              <a:rPr lang="en-US">
                <a:solidFill>
                  <a:srgbClr val="000000"/>
                </a:solidFill>
              </a:rPr>
              <a:t>Driven by Ekman suction.</a:t>
            </a:r>
          </a:p>
        </p:txBody>
      </p:sp>
      <p:sp>
        <p:nvSpPr>
          <p:cNvPr id="41990" name="Footer Placeholder 5"/>
          <p:cNvSpPr>
            <a:spLocks noGrp="1"/>
          </p:cNvSpPr>
          <p:nvPr>
            <p:ph type="ftr" sz="quarter" idx="11"/>
          </p:nvPr>
        </p:nvSpPr>
        <p:spPr>
          <a:noFill/>
        </p:spPr>
        <p:txBody>
          <a:bodyPr/>
          <a:lstStyle/>
          <a:p>
            <a:r>
              <a:rPr lang="en-US" smtClean="0">
                <a:latin typeface="Times" pitchFamily="-105" charset="0"/>
              </a:rPr>
              <a:t>Talley SIO 210 (2016)</a:t>
            </a:r>
            <a:endParaRPr lang="en-US">
              <a:latin typeface="Times" pitchFamily="-105" charset="0"/>
            </a:endParaRPr>
          </a:p>
        </p:txBody>
      </p:sp>
      <p:sp>
        <p:nvSpPr>
          <p:cNvPr id="41991" name="Slide Number Placeholder 6"/>
          <p:cNvSpPr>
            <a:spLocks noGrp="1"/>
          </p:cNvSpPr>
          <p:nvPr>
            <p:ph type="sldNum" sz="quarter" idx="12"/>
          </p:nvPr>
        </p:nvSpPr>
        <p:spPr>
          <a:noFill/>
        </p:spPr>
        <p:txBody>
          <a:bodyPr/>
          <a:lstStyle/>
          <a:p>
            <a:fld id="{FC4D6D6E-35DC-F64F-90C2-F9F0391DBA10}" type="slidenum">
              <a:rPr lang="en-US" smtClean="0">
                <a:latin typeface="Times" pitchFamily="-105" charset="0"/>
              </a:rPr>
              <a:pPr/>
              <a:t>13</a:t>
            </a:fld>
            <a:endParaRPr lang="en-US" smtClean="0">
              <a:latin typeface="Times" pitchFamily="-105" charset="0"/>
            </a:endParaRPr>
          </a:p>
        </p:txBody>
      </p:sp>
      <p:sp>
        <p:nvSpPr>
          <p:cNvPr id="8" name="Date Placeholder 7"/>
          <p:cNvSpPr>
            <a:spLocks noGrp="1"/>
          </p:cNvSpPr>
          <p:nvPr>
            <p:ph type="dt" sz="half" idx="10"/>
          </p:nvPr>
        </p:nvSpPr>
        <p:spPr/>
        <p:txBody>
          <a:bodyPr/>
          <a:lstStyle/>
          <a:p>
            <a:pPr>
              <a:defRPr/>
            </a:pPr>
            <a:fld id="{64B2BC44-E177-7A40-BC66-22A4DDD96EB5}" type="datetime1">
              <a:rPr lang="en-US" smtClean="0"/>
              <a:t>11/28/16</a:t>
            </a:fld>
            <a:endParaRPr lang="en-US"/>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Footer Placeholder 2"/>
          <p:cNvSpPr>
            <a:spLocks noGrp="1"/>
          </p:cNvSpPr>
          <p:nvPr>
            <p:ph type="ftr" sz="quarter" idx="11"/>
          </p:nvPr>
        </p:nvSpPr>
        <p:spPr>
          <a:xfrm>
            <a:off x="0" y="6553200"/>
            <a:ext cx="2460625" cy="304800"/>
          </a:xfrm>
          <a:noFill/>
        </p:spPr>
        <p:txBody>
          <a:bodyPr/>
          <a:lstStyle/>
          <a:p>
            <a:r>
              <a:rPr lang="en-US" sz="1800" b="1" smtClean="0">
                <a:latin typeface="Times" pitchFamily="-105" charset="0"/>
              </a:rPr>
              <a:t>Talley SIO 210 (2016)</a:t>
            </a:r>
            <a:endParaRPr lang="en-US" sz="1800" b="1">
              <a:latin typeface="Times" pitchFamily="-105" charset="0"/>
            </a:endParaRPr>
          </a:p>
        </p:txBody>
      </p:sp>
      <p:grpSp>
        <p:nvGrpSpPr>
          <p:cNvPr id="44035" name="Group 11"/>
          <p:cNvGrpSpPr>
            <a:grpSpLocks/>
          </p:cNvGrpSpPr>
          <p:nvPr/>
        </p:nvGrpSpPr>
        <p:grpSpPr bwMode="auto">
          <a:xfrm>
            <a:off x="609600" y="685800"/>
            <a:ext cx="7848600" cy="5543550"/>
            <a:chOff x="432" y="672"/>
            <a:chExt cx="4944" cy="3492"/>
          </a:xfrm>
        </p:grpSpPr>
        <p:pic>
          <p:nvPicPr>
            <p:cNvPr id="44039" name="Picture 4" descr="f04-23-9780750645522"/>
            <p:cNvPicPr>
              <a:picLocks noChangeAspect="1" noChangeArrowheads="1"/>
            </p:cNvPicPr>
            <p:nvPr/>
          </p:nvPicPr>
          <p:blipFill>
            <a:blip r:embed="rId2"/>
            <a:srcRect/>
            <a:stretch>
              <a:fillRect/>
            </a:stretch>
          </p:blipFill>
          <p:spPr bwMode="auto">
            <a:xfrm>
              <a:off x="432" y="672"/>
              <a:ext cx="4944" cy="2653"/>
            </a:xfrm>
            <a:prstGeom prst="rect">
              <a:avLst/>
            </a:prstGeom>
            <a:noFill/>
            <a:ln w="9525">
              <a:noFill/>
              <a:miter lim="800000"/>
              <a:headEnd/>
              <a:tailEnd/>
            </a:ln>
          </p:spPr>
        </p:pic>
        <p:sp>
          <p:nvSpPr>
            <p:cNvPr id="44040" name="Text Box 10"/>
            <p:cNvSpPr txBox="1">
              <a:spLocks noChangeArrowheads="1"/>
            </p:cNvSpPr>
            <p:nvPr/>
          </p:nvSpPr>
          <p:spPr bwMode="auto">
            <a:xfrm>
              <a:off x="624" y="3408"/>
              <a:ext cx="4512" cy="756"/>
            </a:xfrm>
            <a:prstGeom prst="rect">
              <a:avLst/>
            </a:prstGeom>
            <a:noFill/>
            <a:ln w="9525">
              <a:noFill/>
              <a:miter lim="800000"/>
              <a:headEnd/>
              <a:tailEnd/>
            </a:ln>
          </p:spPr>
          <p:txBody>
            <a:bodyPr>
              <a:prstTxWarp prst="textNoShape">
                <a:avLst/>
              </a:prstTxWarp>
              <a:spAutoFit/>
            </a:bodyPr>
            <a:lstStyle/>
            <a:p>
              <a:r>
                <a:rPr lang="en-US">
                  <a:solidFill>
                    <a:srgbClr val="000000"/>
                  </a:solidFill>
                </a:rPr>
                <a:t>Nitrate (</a:t>
              </a:r>
              <a:r>
                <a:rPr lang="en-US">
                  <a:solidFill>
                    <a:srgbClr val="000000"/>
                  </a:solidFill>
                  <a:latin typeface="Symbol" pitchFamily="-105" charset="2"/>
                </a:rPr>
                <a:t>m</a:t>
              </a:r>
              <a:r>
                <a:rPr lang="en-US">
                  <a:solidFill>
                    <a:srgbClr val="000000"/>
                  </a:solidFill>
                </a:rPr>
                <a:t>mol/L) at the sea surface, from the climatological data set of Conkright, Levitus, and Boyer (1994).  </a:t>
              </a:r>
            </a:p>
          </p:txBody>
        </p:sp>
      </p:grpSp>
      <p:sp>
        <p:nvSpPr>
          <p:cNvPr id="8" name="Rectangle 7"/>
          <p:cNvSpPr/>
          <p:nvPr/>
        </p:nvSpPr>
        <p:spPr bwMode="auto">
          <a:xfrm>
            <a:off x="1371600" y="3962400"/>
            <a:ext cx="6324600" cy="685800"/>
          </a:xfrm>
          <a:prstGeom prst="rect">
            <a:avLst/>
          </a:prstGeom>
          <a:noFill/>
          <a:ln w="57150" cap="flat" cmpd="sng" algn="ctr">
            <a:solidFill>
              <a:schemeClr val="bg2">
                <a:lumMod val="60000"/>
                <a:lumOff val="40000"/>
              </a:schemeClr>
            </a:solidFill>
            <a:prstDash val="solid"/>
            <a:round/>
            <a:headEnd type="none" w="med" len="med"/>
            <a:tailEnd type="none" w="med" len="med"/>
          </a:ln>
          <a:effectLst/>
        </p:spPr>
        <p:txBody>
          <a:bodyPr>
            <a:prstTxWarp prst="textNoShape">
              <a:avLst/>
            </a:prstTxWarp>
          </a:bodyPr>
          <a:lstStyle/>
          <a:p>
            <a:pPr>
              <a:defRPr/>
            </a:pPr>
            <a:endParaRPr lang="en-US">
              <a:latin typeface="Times" charset="0"/>
            </a:endParaRPr>
          </a:p>
        </p:txBody>
      </p:sp>
      <p:sp>
        <p:nvSpPr>
          <p:cNvPr id="9" name="TextBox 8"/>
          <p:cNvSpPr txBox="1"/>
          <p:nvPr/>
        </p:nvSpPr>
        <p:spPr>
          <a:xfrm>
            <a:off x="533400" y="152400"/>
            <a:ext cx="8610600" cy="461963"/>
          </a:xfrm>
          <a:prstGeom prst="rect">
            <a:avLst/>
          </a:prstGeom>
          <a:noFill/>
        </p:spPr>
        <p:txBody>
          <a:bodyPr>
            <a:spAutoFit/>
          </a:bodyPr>
          <a:lstStyle/>
          <a:p>
            <a:pPr>
              <a:defRPr/>
            </a:pPr>
            <a:r>
              <a:rPr lang="en-US" dirty="0">
                <a:solidFill>
                  <a:srgbClr val="0000FF"/>
                </a:solidFill>
                <a:latin typeface="+mn-lt"/>
              </a:rPr>
              <a:t>High surface nutrients due to upwelling of deep water</a:t>
            </a:r>
          </a:p>
        </p:txBody>
      </p:sp>
      <p:sp>
        <p:nvSpPr>
          <p:cNvPr id="44038" name="Slide Number Placeholder 9"/>
          <p:cNvSpPr>
            <a:spLocks noGrp="1"/>
          </p:cNvSpPr>
          <p:nvPr>
            <p:ph type="sldNum" sz="quarter" idx="12"/>
          </p:nvPr>
        </p:nvSpPr>
        <p:spPr>
          <a:noFill/>
        </p:spPr>
        <p:txBody>
          <a:bodyPr/>
          <a:lstStyle/>
          <a:p>
            <a:fld id="{7D196535-46B0-0B41-A97F-800DF976DD39}" type="slidenum">
              <a:rPr lang="en-US" smtClean="0">
                <a:latin typeface="Times" pitchFamily="-105" charset="0"/>
              </a:rPr>
              <a:pPr/>
              <a:t>14</a:t>
            </a:fld>
            <a:endParaRPr lang="en-US" smtClean="0">
              <a:latin typeface="Times" pitchFamily="-105" charset="0"/>
            </a:endParaRPr>
          </a:p>
        </p:txBody>
      </p:sp>
      <p:sp>
        <p:nvSpPr>
          <p:cNvPr id="10" name="Date Placeholder 9"/>
          <p:cNvSpPr>
            <a:spLocks noGrp="1"/>
          </p:cNvSpPr>
          <p:nvPr>
            <p:ph type="dt" sz="half" idx="10"/>
          </p:nvPr>
        </p:nvSpPr>
        <p:spPr/>
        <p:txBody>
          <a:bodyPr/>
          <a:lstStyle/>
          <a:p>
            <a:pPr>
              <a:defRPr/>
            </a:pPr>
            <a:fld id="{DFA2171F-349D-6E40-BE63-6A4B25883FE6}" type="datetime1">
              <a:rPr lang="en-US" smtClean="0"/>
              <a:t>11/28/16</a:t>
            </a:fld>
            <a:endParaRPr lang="en-US"/>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304800" y="0"/>
            <a:ext cx="8534400" cy="838200"/>
          </a:xfrm>
        </p:spPr>
        <p:txBody>
          <a:bodyPr/>
          <a:lstStyle/>
          <a:p>
            <a:pPr eaLnBrk="1" hangingPunct="1"/>
            <a:r>
              <a:rPr lang="en-US" smtClean="0">
                <a:ea typeface="ＭＳ Ｐゴシック" pitchFamily="-105" charset="-128"/>
                <a:cs typeface="ＭＳ Ｐゴシック" pitchFamily="-105" charset="-128"/>
              </a:rPr>
              <a:t>Dynamics: re-entrant channel flow</a:t>
            </a:r>
          </a:p>
        </p:txBody>
      </p:sp>
      <p:sp>
        <p:nvSpPr>
          <p:cNvPr id="39939" name="Text Box 3"/>
          <p:cNvSpPr txBox="1">
            <a:spLocks noChangeArrowheads="1"/>
          </p:cNvSpPr>
          <p:nvPr/>
        </p:nvSpPr>
        <p:spPr bwMode="auto">
          <a:xfrm>
            <a:off x="4495800" y="5995988"/>
            <a:ext cx="4267200" cy="862012"/>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rgbClr val="000000"/>
                </a:solidFill>
              </a:rPr>
              <a:t>Marshall and Speer (Nat. Geos., 2012)</a:t>
            </a:r>
          </a:p>
          <a:p>
            <a:pPr>
              <a:spcBef>
                <a:spcPct val="50000"/>
              </a:spcBef>
            </a:pPr>
            <a:r>
              <a:rPr lang="en-US" sz="2000">
                <a:solidFill>
                  <a:srgbClr val="000000"/>
                </a:solidFill>
              </a:rPr>
              <a:t>Based on Abernathey et al. (2011)</a:t>
            </a:r>
          </a:p>
        </p:txBody>
      </p:sp>
      <p:sp>
        <p:nvSpPr>
          <p:cNvPr id="39940" name="Footer Placeholder 4"/>
          <p:cNvSpPr>
            <a:spLocks noGrp="1"/>
          </p:cNvSpPr>
          <p:nvPr>
            <p:ph type="ftr" sz="quarter" idx="11"/>
          </p:nvPr>
        </p:nvSpPr>
        <p:spPr>
          <a:noFill/>
        </p:spPr>
        <p:txBody>
          <a:bodyPr/>
          <a:lstStyle/>
          <a:p>
            <a:r>
              <a:rPr lang="en-US" smtClean="0">
                <a:latin typeface="Times" pitchFamily="-105" charset="0"/>
              </a:rPr>
              <a:t>Talley SIO 210 (2016)</a:t>
            </a:r>
            <a:endParaRPr lang="en-US">
              <a:latin typeface="Times" pitchFamily="-105" charset="0"/>
            </a:endParaRPr>
          </a:p>
        </p:txBody>
      </p:sp>
      <p:sp>
        <p:nvSpPr>
          <p:cNvPr id="39941" name="Slide Number Placeholder 5"/>
          <p:cNvSpPr>
            <a:spLocks noGrp="1"/>
          </p:cNvSpPr>
          <p:nvPr>
            <p:ph type="sldNum" sz="quarter" idx="12"/>
          </p:nvPr>
        </p:nvSpPr>
        <p:spPr>
          <a:noFill/>
        </p:spPr>
        <p:txBody>
          <a:bodyPr/>
          <a:lstStyle/>
          <a:p>
            <a:fld id="{335C9811-145A-D946-837D-0C8CC93546F7}" type="slidenum">
              <a:rPr lang="en-US" smtClean="0">
                <a:latin typeface="Times" pitchFamily="-105" charset="0"/>
              </a:rPr>
              <a:pPr/>
              <a:t>15</a:t>
            </a:fld>
            <a:endParaRPr lang="en-US" smtClean="0">
              <a:latin typeface="Times" pitchFamily="-105" charset="0"/>
            </a:endParaRPr>
          </a:p>
        </p:txBody>
      </p:sp>
      <p:pic>
        <p:nvPicPr>
          <p:cNvPr id="39942" name="Picture 7" descr="ngeo1391-f5.jpg"/>
          <p:cNvPicPr>
            <a:picLocks noChangeAspect="1"/>
          </p:cNvPicPr>
          <p:nvPr/>
        </p:nvPicPr>
        <p:blipFill>
          <a:blip r:embed="rId3"/>
          <a:srcRect/>
          <a:stretch>
            <a:fillRect/>
          </a:stretch>
        </p:blipFill>
        <p:spPr bwMode="auto">
          <a:xfrm>
            <a:off x="1219200" y="762000"/>
            <a:ext cx="6908800" cy="5257800"/>
          </a:xfrm>
          <a:prstGeom prst="rect">
            <a:avLst/>
          </a:prstGeom>
          <a:noFill/>
          <a:ln w="9525">
            <a:noFill/>
            <a:miter lim="800000"/>
            <a:headEnd/>
            <a:tailEnd/>
          </a:ln>
        </p:spPr>
      </p:pic>
      <p:sp>
        <p:nvSpPr>
          <p:cNvPr id="7" name="Date Placeholder 6"/>
          <p:cNvSpPr>
            <a:spLocks noGrp="1"/>
          </p:cNvSpPr>
          <p:nvPr>
            <p:ph type="dt" sz="half" idx="10"/>
          </p:nvPr>
        </p:nvSpPr>
        <p:spPr/>
        <p:txBody>
          <a:bodyPr/>
          <a:lstStyle/>
          <a:p>
            <a:pPr>
              <a:defRPr/>
            </a:pPr>
            <a:fld id="{E76A1F1A-ED06-E948-9D85-CDF9BA3B8EE7}" type="datetime1">
              <a:rPr lang="en-US" smtClean="0"/>
              <a:t>11/28/16</a:t>
            </a:fld>
            <a:endParaRPr lang="en-US"/>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457200" y="152400"/>
            <a:ext cx="8153400" cy="457200"/>
          </a:xfrm>
        </p:spPr>
        <p:txBody>
          <a:bodyPr/>
          <a:lstStyle/>
          <a:p>
            <a:pPr eaLnBrk="1" hangingPunct="1"/>
            <a:r>
              <a:rPr lang="en-US">
                <a:ea typeface="ＭＳ Ｐゴシック" pitchFamily="-105" charset="-128"/>
                <a:cs typeface="ＭＳ Ｐゴシック" pitchFamily="-105" charset="-128"/>
              </a:rPr>
              <a:t>Southern Ocean surface circulation: ACC</a:t>
            </a:r>
          </a:p>
        </p:txBody>
      </p:sp>
      <p:pic>
        <p:nvPicPr>
          <p:cNvPr id="45059" name="Picture 4"/>
          <p:cNvPicPr>
            <a:picLocks noChangeAspect="1" noChangeArrowheads="1"/>
          </p:cNvPicPr>
          <p:nvPr/>
        </p:nvPicPr>
        <p:blipFill>
          <a:blip r:embed="rId3"/>
          <a:srcRect l="6187" t="38365" b="27626"/>
          <a:stretch>
            <a:fillRect/>
          </a:stretch>
        </p:blipFill>
        <p:spPr bwMode="auto">
          <a:xfrm>
            <a:off x="4495800" y="2514600"/>
            <a:ext cx="5105400" cy="2743200"/>
          </a:xfrm>
          <a:prstGeom prst="rect">
            <a:avLst/>
          </a:prstGeom>
          <a:noFill/>
          <a:ln w="9525">
            <a:noFill/>
            <a:miter lim="800000"/>
            <a:headEnd/>
            <a:tailEnd/>
          </a:ln>
        </p:spPr>
      </p:pic>
      <p:pic>
        <p:nvPicPr>
          <p:cNvPr id="45060" name="Picture 5"/>
          <p:cNvPicPr>
            <a:picLocks noChangeAspect="1" noChangeArrowheads="1"/>
          </p:cNvPicPr>
          <p:nvPr/>
        </p:nvPicPr>
        <p:blipFill>
          <a:blip r:embed="rId4"/>
          <a:srcRect l="33226" t="4666" r="6593" b="10660"/>
          <a:stretch>
            <a:fillRect/>
          </a:stretch>
        </p:blipFill>
        <p:spPr bwMode="auto">
          <a:xfrm rot="5434962">
            <a:off x="2667000" y="1752600"/>
            <a:ext cx="2438400" cy="3962400"/>
          </a:xfrm>
          <a:prstGeom prst="rect">
            <a:avLst/>
          </a:prstGeom>
          <a:noFill/>
          <a:ln w="9525">
            <a:noFill/>
            <a:miter lim="800000"/>
            <a:headEnd/>
            <a:tailEnd/>
          </a:ln>
        </p:spPr>
      </p:pic>
      <p:pic>
        <p:nvPicPr>
          <p:cNvPr id="45061" name="Picture 3"/>
          <p:cNvPicPr>
            <a:picLocks noChangeAspect="1" noChangeArrowheads="1"/>
          </p:cNvPicPr>
          <p:nvPr/>
        </p:nvPicPr>
        <p:blipFill>
          <a:blip r:embed="rId5"/>
          <a:srcRect l="43672" t="37744" r="5977" b="30881"/>
          <a:stretch>
            <a:fillRect/>
          </a:stretch>
        </p:blipFill>
        <p:spPr bwMode="auto">
          <a:xfrm>
            <a:off x="-609600" y="2590800"/>
            <a:ext cx="3276600" cy="2819400"/>
          </a:xfrm>
          <a:prstGeom prst="rect">
            <a:avLst/>
          </a:prstGeom>
          <a:noFill/>
          <a:ln w="9525">
            <a:noFill/>
            <a:miter lim="800000"/>
            <a:headEnd/>
            <a:tailEnd/>
          </a:ln>
        </p:spPr>
      </p:pic>
      <p:sp>
        <p:nvSpPr>
          <p:cNvPr id="45062" name="Rectangle 11"/>
          <p:cNvSpPr>
            <a:spLocks noChangeArrowheads="1"/>
          </p:cNvSpPr>
          <p:nvPr/>
        </p:nvSpPr>
        <p:spPr bwMode="auto">
          <a:xfrm>
            <a:off x="838200" y="914400"/>
            <a:ext cx="7391400" cy="1330325"/>
          </a:xfrm>
          <a:prstGeom prst="rect">
            <a:avLst/>
          </a:prstGeom>
          <a:noFill/>
          <a:ln w="9525">
            <a:noFill/>
            <a:miter lim="800000"/>
            <a:headEnd/>
            <a:tailEnd/>
          </a:ln>
        </p:spPr>
        <p:txBody>
          <a:bodyPr>
            <a:prstTxWarp prst="textNoShape">
              <a:avLst/>
            </a:prstTxWarp>
            <a:spAutoFit/>
          </a:bodyPr>
          <a:lstStyle/>
          <a:p>
            <a:r>
              <a:rPr lang="en-US" sz="2000">
                <a:solidFill>
                  <a:srgbClr val="000000"/>
                </a:solidFill>
                <a:latin typeface="Verdana" pitchFamily="-105" charset="0"/>
              </a:rPr>
              <a:t>Asymmetry of the ACC: </a:t>
            </a:r>
          </a:p>
          <a:p>
            <a:r>
              <a:rPr lang="en-US" sz="2000">
                <a:solidFill>
                  <a:srgbClr val="000000"/>
                </a:solidFill>
                <a:latin typeface="Verdana" pitchFamily="-105" charset="0"/>
              </a:rPr>
              <a:t>	farthest north at Argentina </a:t>
            </a:r>
          </a:p>
          <a:p>
            <a:r>
              <a:rPr lang="en-US" sz="2000">
                <a:solidFill>
                  <a:srgbClr val="000000"/>
                </a:solidFill>
                <a:latin typeface="Verdana" pitchFamily="-105" charset="0"/>
              </a:rPr>
              <a:t>	farthest south entering Drake Psg from Pacific</a:t>
            </a:r>
            <a:r>
              <a:rPr lang="en-US" sz="2000">
                <a:solidFill>
                  <a:schemeClr val="folHlink"/>
                </a:solidFill>
                <a:latin typeface="Verdana" pitchFamily="-105" charset="0"/>
              </a:rPr>
              <a:t/>
            </a:r>
            <a:br>
              <a:rPr lang="en-US" sz="2000">
                <a:solidFill>
                  <a:schemeClr val="folHlink"/>
                </a:solidFill>
                <a:latin typeface="Verdana" pitchFamily="-105" charset="0"/>
              </a:rPr>
            </a:br>
            <a:endParaRPr lang="en-US" sz="2000">
              <a:solidFill>
                <a:schemeClr val="folHlink"/>
              </a:solidFill>
              <a:latin typeface="Verdana" pitchFamily="-105" charset="0"/>
            </a:endParaRPr>
          </a:p>
        </p:txBody>
      </p:sp>
      <p:sp>
        <p:nvSpPr>
          <p:cNvPr id="45063" name="Text Box 13"/>
          <p:cNvSpPr txBox="1">
            <a:spLocks noChangeArrowheads="1"/>
          </p:cNvSpPr>
          <p:nvPr/>
        </p:nvSpPr>
        <p:spPr bwMode="auto">
          <a:xfrm>
            <a:off x="0" y="5527675"/>
            <a:ext cx="4038600" cy="1020763"/>
          </a:xfrm>
          <a:prstGeom prst="rect">
            <a:avLst/>
          </a:prstGeom>
          <a:noFill/>
          <a:ln w="9525">
            <a:noFill/>
            <a:miter lim="800000"/>
            <a:headEnd/>
            <a:tailEnd/>
          </a:ln>
        </p:spPr>
        <p:txBody>
          <a:bodyPr>
            <a:prstTxWarp prst="textNoShape">
              <a:avLst/>
            </a:prstTxWarp>
            <a:spAutoFit/>
          </a:bodyPr>
          <a:lstStyle/>
          <a:p>
            <a:r>
              <a:rPr lang="en-US" sz="2000">
                <a:solidFill>
                  <a:srgbClr val="000000"/>
                </a:solidFill>
                <a:latin typeface="Verdana" pitchFamily="-105" charset="0"/>
              </a:rPr>
              <a:t>Malvinas (Falkland Current): semi-western boundary current for the ACC</a:t>
            </a:r>
            <a:endParaRPr lang="en-US">
              <a:solidFill>
                <a:srgbClr val="000000"/>
              </a:solidFill>
            </a:endParaRPr>
          </a:p>
        </p:txBody>
      </p:sp>
      <p:sp>
        <p:nvSpPr>
          <p:cNvPr id="45064" name="Line 7"/>
          <p:cNvSpPr>
            <a:spLocks noChangeShapeType="1"/>
          </p:cNvSpPr>
          <p:nvPr/>
        </p:nvSpPr>
        <p:spPr bwMode="auto">
          <a:xfrm flipH="1" flipV="1">
            <a:off x="533400" y="4267200"/>
            <a:ext cx="152400" cy="1295400"/>
          </a:xfrm>
          <a:prstGeom prst="line">
            <a:avLst/>
          </a:prstGeom>
          <a:noFill/>
          <a:ln w="76200">
            <a:solidFill>
              <a:srgbClr val="FF0000"/>
            </a:solidFill>
            <a:round/>
            <a:headEnd/>
            <a:tailEnd type="triangle" w="med" len="med"/>
          </a:ln>
        </p:spPr>
        <p:txBody>
          <a:bodyPr wrap="none" anchor="ctr">
            <a:prstTxWarp prst="textNoShape">
              <a:avLst/>
            </a:prstTxWarp>
          </a:bodyPr>
          <a:lstStyle/>
          <a:p>
            <a:endParaRPr lang="en-US"/>
          </a:p>
        </p:txBody>
      </p:sp>
      <p:sp>
        <p:nvSpPr>
          <p:cNvPr id="45065" name="Line 14"/>
          <p:cNvSpPr>
            <a:spLocks noChangeShapeType="1"/>
          </p:cNvSpPr>
          <p:nvPr/>
        </p:nvSpPr>
        <p:spPr bwMode="auto">
          <a:xfrm flipV="1">
            <a:off x="6705600" y="4267200"/>
            <a:ext cx="381000" cy="1371600"/>
          </a:xfrm>
          <a:prstGeom prst="line">
            <a:avLst/>
          </a:prstGeom>
          <a:noFill/>
          <a:ln w="76200">
            <a:solidFill>
              <a:srgbClr val="FF0000"/>
            </a:solidFill>
            <a:round/>
            <a:headEnd/>
            <a:tailEnd type="triangle" w="med" len="med"/>
          </a:ln>
        </p:spPr>
        <p:txBody>
          <a:bodyPr wrap="none" anchor="ctr">
            <a:prstTxWarp prst="textNoShape">
              <a:avLst/>
            </a:prstTxWarp>
          </a:bodyPr>
          <a:lstStyle/>
          <a:p>
            <a:endParaRPr lang="en-US"/>
          </a:p>
        </p:txBody>
      </p:sp>
      <p:sp>
        <p:nvSpPr>
          <p:cNvPr id="45066" name="Text Box 15"/>
          <p:cNvSpPr txBox="1">
            <a:spLocks noChangeArrowheads="1"/>
          </p:cNvSpPr>
          <p:nvPr/>
        </p:nvSpPr>
        <p:spPr bwMode="auto">
          <a:xfrm>
            <a:off x="5410200" y="5562600"/>
            <a:ext cx="3581400" cy="830263"/>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000000"/>
                </a:solidFill>
              </a:rPr>
              <a:t>(Similar effect of Campbell Plateau on ACC)</a:t>
            </a:r>
          </a:p>
        </p:txBody>
      </p:sp>
      <p:sp>
        <p:nvSpPr>
          <p:cNvPr id="45067" name="Text Box 20"/>
          <p:cNvSpPr txBox="1">
            <a:spLocks noChangeArrowheads="1"/>
          </p:cNvSpPr>
          <p:nvPr/>
        </p:nvSpPr>
        <p:spPr bwMode="auto">
          <a:xfrm>
            <a:off x="5562600" y="6488113"/>
            <a:ext cx="3581400" cy="369887"/>
          </a:xfrm>
          <a:prstGeom prst="rect">
            <a:avLst/>
          </a:prstGeom>
          <a:noFill/>
          <a:ln w="9525">
            <a:noFill/>
            <a:miter lim="800000"/>
            <a:headEnd/>
            <a:tailEnd/>
          </a:ln>
        </p:spPr>
        <p:txBody>
          <a:bodyPr>
            <a:prstTxWarp prst="textNoShape">
              <a:avLst/>
            </a:prstTxWarp>
            <a:spAutoFit/>
          </a:bodyPr>
          <a:lstStyle/>
          <a:p>
            <a:pPr>
              <a:spcBef>
                <a:spcPct val="50000"/>
              </a:spcBef>
            </a:pPr>
            <a:r>
              <a:rPr lang="en-US" sz="1800">
                <a:solidFill>
                  <a:srgbClr val="000000"/>
                </a:solidFill>
                <a:latin typeface="Verdana" pitchFamily="-105" charset="0"/>
              </a:rPr>
              <a:t>(Reid, 1994, 1997, 2003)</a:t>
            </a:r>
          </a:p>
        </p:txBody>
      </p:sp>
      <p:sp>
        <p:nvSpPr>
          <p:cNvPr id="45068" name="Footer Placeholder 11"/>
          <p:cNvSpPr>
            <a:spLocks noGrp="1"/>
          </p:cNvSpPr>
          <p:nvPr>
            <p:ph type="ftr" sz="quarter" idx="11"/>
          </p:nvPr>
        </p:nvSpPr>
        <p:spPr>
          <a:noFill/>
        </p:spPr>
        <p:txBody>
          <a:bodyPr/>
          <a:lstStyle/>
          <a:p>
            <a:r>
              <a:rPr lang="en-US" smtClean="0">
                <a:latin typeface="Times" pitchFamily="-105" charset="0"/>
              </a:rPr>
              <a:t>Talley SIO 210 (2016)</a:t>
            </a:r>
            <a:endParaRPr lang="en-US">
              <a:latin typeface="Times" pitchFamily="-105" charset="0"/>
            </a:endParaRPr>
          </a:p>
        </p:txBody>
      </p:sp>
      <p:sp>
        <p:nvSpPr>
          <p:cNvPr id="45069" name="Slide Number Placeholder 12"/>
          <p:cNvSpPr>
            <a:spLocks noGrp="1"/>
          </p:cNvSpPr>
          <p:nvPr>
            <p:ph type="sldNum" sz="quarter" idx="12"/>
          </p:nvPr>
        </p:nvSpPr>
        <p:spPr>
          <a:noFill/>
        </p:spPr>
        <p:txBody>
          <a:bodyPr/>
          <a:lstStyle/>
          <a:p>
            <a:fld id="{9E9402CB-4512-6B4B-A64F-89AE9CD5140E}" type="slidenum">
              <a:rPr lang="en-US" smtClean="0">
                <a:latin typeface="Times" pitchFamily="-105" charset="0"/>
              </a:rPr>
              <a:pPr/>
              <a:t>16</a:t>
            </a:fld>
            <a:endParaRPr lang="en-US" smtClean="0">
              <a:latin typeface="Times" pitchFamily="-105" charset="0"/>
            </a:endParaRPr>
          </a:p>
        </p:txBody>
      </p:sp>
      <p:sp>
        <p:nvSpPr>
          <p:cNvPr id="14" name="Date Placeholder 13"/>
          <p:cNvSpPr>
            <a:spLocks noGrp="1"/>
          </p:cNvSpPr>
          <p:nvPr>
            <p:ph type="dt" sz="half" idx="10"/>
          </p:nvPr>
        </p:nvSpPr>
        <p:spPr/>
        <p:txBody>
          <a:bodyPr/>
          <a:lstStyle/>
          <a:p>
            <a:pPr>
              <a:defRPr/>
            </a:pPr>
            <a:fld id="{828065AA-3491-0E41-805F-EBBD8AE33C78}" type="datetime1">
              <a:rPr lang="en-US" smtClean="0"/>
              <a:t>11/28/16</a:t>
            </a:fld>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0" y="0"/>
            <a:ext cx="3733800" cy="1219200"/>
          </a:xfrm>
        </p:spPr>
        <p:txBody>
          <a:bodyPr/>
          <a:lstStyle/>
          <a:p>
            <a:pPr eaLnBrk="1" hangingPunct="1"/>
            <a:r>
              <a:rPr lang="en-US">
                <a:ea typeface="ＭＳ Ｐゴシック" pitchFamily="-105" charset="-128"/>
                <a:cs typeface="ＭＳ Ｐゴシック" pitchFamily="-105" charset="-128"/>
              </a:rPr>
              <a:t>Antarctic Circumpolar Current</a:t>
            </a:r>
          </a:p>
        </p:txBody>
      </p:sp>
      <p:sp>
        <p:nvSpPr>
          <p:cNvPr id="31747" name="Text Box 3"/>
          <p:cNvSpPr txBox="1">
            <a:spLocks noChangeArrowheads="1"/>
          </p:cNvSpPr>
          <p:nvPr/>
        </p:nvSpPr>
        <p:spPr bwMode="auto">
          <a:xfrm>
            <a:off x="0" y="1295400"/>
            <a:ext cx="3352800" cy="5170488"/>
          </a:xfrm>
          <a:prstGeom prst="rect">
            <a:avLst/>
          </a:prstGeom>
          <a:noFill/>
          <a:ln w="9525">
            <a:noFill/>
            <a:miter lim="800000"/>
            <a:headEnd/>
            <a:tailEnd/>
          </a:ln>
        </p:spPr>
        <p:txBody>
          <a:bodyPr>
            <a:prstTxWarp prst="textNoShape">
              <a:avLst/>
            </a:prstTxWarp>
            <a:spAutoFit/>
          </a:bodyPr>
          <a:lstStyle/>
          <a:p>
            <a:pPr marL="457200" indent="-457200">
              <a:spcBef>
                <a:spcPct val="50000"/>
              </a:spcBef>
              <a:defRPr/>
            </a:pPr>
            <a:r>
              <a:rPr lang="en-US" sz="2000" dirty="0">
                <a:solidFill>
                  <a:srgbClr val="000000"/>
                </a:solidFill>
                <a:latin typeface="+mn-lt"/>
              </a:rPr>
              <a:t>No meridional boundary at Drake Passage latitudes</a:t>
            </a:r>
          </a:p>
          <a:p>
            <a:pPr marL="457200" indent="-457200">
              <a:spcBef>
                <a:spcPct val="50000"/>
              </a:spcBef>
              <a:defRPr/>
            </a:pPr>
            <a:r>
              <a:rPr lang="en-US" sz="2000" dirty="0">
                <a:solidFill>
                  <a:srgbClr val="000000"/>
                </a:solidFill>
                <a:latin typeface="+mn-lt"/>
              </a:rPr>
              <a:t>Different dynamics from normal gyres (which have western and eastern boundaries)</a:t>
            </a:r>
          </a:p>
          <a:p>
            <a:pPr marL="457200" indent="-457200">
              <a:spcBef>
                <a:spcPct val="50000"/>
              </a:spcBef>
              <a:defRPr/>
            </a:pPr>
            <a:r>
              <a:rPr lang="en-US" sz="2000" dirty="0">
                <a:solidFill>
                  <a:srgbClr val="000000"/>
                </a:solidFill>
                <a:latin typeface="+mn-lt"/>
              </a:rPr>
              <a:t>Wind stress causes current that extends to bottom, flows eastward</a:t>
            </a:r>
          </a:p>
          <a:p>
            <a:pPr marL="457200" indent="-457200">
              <a:spcBef>
                <a:spcPct val="50000"/>
              </a:spcBef>
              <a:defRPr/>
            </a:pPr>
            <a:r>
              <a:rPr lang="en-US" sz="2000" dirty="0">
                <a:solidFill>
                  <a:srgbClr val="000000"/>
                </a:solidFill>
                <a:latin typeface="+mn-lt"/>
              </a:rPr>
              <a:t>Shear from 50 cm/sec at surface to about 5-10 cm/sec at bottom</a:t>
            </a:r>
          </a:p>
        </p:txBody>
      </p:sp>
      <p:pic>
        <p:nvPicPr>
          <p:cNvPr id="47108" name="Picture 8" descr="dyn_map"/>
          <p:cNvPicPr>
            <a:picLocks noChangeAspect="1" noChangeArrowheads="1"/>
          </p:cNvPicPr>
          <p:nvPr/>
        </p:nvPicPr>
        <p:blipFill>
          <a:blip r:embed="rId3"/>
          <a:srcRect l="14706" t="30302" r="14706" b="13637"/>
          <a:stretch>
            <a:fillRect/>
          </a:stretch>
        </p:blipFill>
        <p:spPr bwMode="auto">
          <a:xfrm>
            <a:off x="3657600" y="0"/>
            <a:ext cx="5486400" cy="5638800"/>
          </a:xfrm>
          <a:prstGeom prst="rect">
            <a:avLst/>
          </a:prstGeom>
          <a:noFill/>
          <a:ln w="9525">
            <a:noFill/>
            <a:miter lim="800000"/>
            <a:headEnd/>
            <a:tailEnd/>
          </a:ln>
        </p:spPr>
      </p:pic>
      <p:sp>
        <p:nvSpPr>
          <p:cNvPr id="47109" name="Text Box 9"/>
          <p:cNvSpPr txBox="1">
            <a:spLocks noChangeArrowheads="1"/>
          </p:cNvSpPr>
          <p:nvPr/>
        </p:nvSpPr>
        <p:spPr bwMode="auto">
          <a:xfrm>
            <a:off x="3886200" y="5842000"/>
            <a:ext cx="5257800" cy="1016000"/>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000000"/>
                </a:solidFill>
              </a:rPr>
              <a:t>Geopotential ht. anomaly 50/1000dbar </a:t>
            </a:r>
          </a:p>
          <a:p>
            <a:pPr>
              <a:spcBef>
                <a:spcPct val="50000"/>
              </a:spcBef>
            </a:pPr>
            <a:r>
              <a:rPr lang="en-US">
                <a:solidFill>
                  <a:srgbClr val="000000"/>
                </a:solidFill>
              </a:rPr>
              <a:t>(Orsi et al., 1995)	DPO Fig. 13.8</a:t>
            </a:r>
          </a:p>
        </p:txBody>
      </p:sp>
      <p:sp>
        <p:nvSpPr>
          <p:cNvPr id="47110" name="Footer Placeholder 5"/>
          <p:cNvSpPr>
            <a:spLocks noGrp="1"/>
          </p:cNvSpPr>
          <p:nvPr>
            <p:ph type="ftr" sz="quarter" idx="11"/>
          </p:nvPr>
        </p:nvSpPr>
        <p:spPr>
          <a:noFill/>
        </p:spPr>
        <p:txBody>
          <a:bodyPr/>
          <a:lstStyle/>
          <a:p>
            <a:r>
              <a:rPr lang="en-US" smtClean="0">
                <a:latin typeface="Times" pitchFamily="-105" charset="0"/>
              </a:rPr>
              <a:t>Talley SIO 210 (2016)</a:t>
            </a:r>
            <a:endParaRPr lang="en-US">
              <a:latin typeface="Times" pitchFamily="-105" charset="0"/>
            </a:endParaRPr>
          </a:p>
        </p:txBody>
      </p:sp>
      <p:sp>
        <p:nvSpPr>
          <p:cNvPr id="47111" name="Slide Number Placeholder 6"/>
          <p:cNvSpPr>
            <a:spLocks noGrp="1"/>
          </p:cNvSpPr>
          <p:nvPr>
            <p:ph type="sldNum" sz="quarter" idx="12"/>
          </p:nvPr>
        </p:nvSpPr>
        <p:spPr>
          <a:noFill/>
        </p:spPr>
        <p:txBody>
          <a:bodyPr/>
          <a:lstStyle/>
          <a:p>
            <a:fld id="{7C34E5E9-0FA3-A74E-A45A-8BE6E335E465}" type="slidenum">
              <a:rPr lang="en-US" smtClean="0">
                <a:latin typeface="Times" pitchFamily="-105" charset="0"/>
              </a:rPr>
              <a:pPr/>
              <a:t>17</a:t>
            </a:fld>
            <a:endParaRPr lang="en-US" smtClean="0">
              <a:latin typeface="Times" pitchFamily="-105" charset="0"/>
            </a:endParaRPr>
          </a:p>
        </p:txBody>
      </p:sp>
      <p:sp>
        <p:nvSpPr>
          <p:cNvPr id="8" name="Date Placeholder 7"/>
          <p:cNvSpPr>
            <a:spLocks noGrp="1"/>
          </p:cNvSpPr>
          <p:nvPr>
            <p:ph type="dt" sz="half" idx="10"/>
          </p:nvPr>
        </p:nvSpPr>
        <p:spPr/>
        <p:txBody>
          <a:bodyPr/>
          <a:lstStyle/>
          <a:p>
            <a:pPr>
              <a:defRPr/>
            </a:pPr>
            <a:fld id="{DB28759A-DA99-8F47-8E8D-82612E0BCA2A}" type="datetime1">
              <a:rPr lang="en-US" smtClean="0"/>
              <a:t>11/28/16</a:t>
            </a:fld>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9154" name="Picture 8" descr="fig13.1_southern_topomap_grayscale.pdf"/>
          <p:cNvPicPr>
            <a:picLocks noChangeAspect="1"/>
          </p:cNvPicPr>
          <p:nvPr/>
        </p:nvPicPr>
        <p:blipFill>
          <a:blip r:embed="rId3"/>
          <a:srcRect/>
          <a:stretch>
            <a:fillRect/>
          </a:stretch>
        </p:blipFill>
        <p:spPr bwMode="auto">
          <a:xfrm>
            <a:off x="3886200" y="1066800"/>
            <a:ext cx="5257800" cy="5257800"/>
          </a:xfrm>
          <a:prstGeom prst="rect">
            <a:avLst/>
          </a:prstGeom>
          <a:noFill/>
          <a:ln w="9525">
            <a:noFill/>
            <a:miter lim="800000"/>
            <a:headEnd/>
            <a:tailEnd/>
          </a:ln>
        </p:spPr>
      </p:pic>
      <p:sp>
        <p:nvSpPr>
          <p:cNvPr id="49155" name="Rectangle 2"/>
          <p:cNvSpPr>
            <a:spLocks noGrp="1" noChangeArrowheads="1"/>
          </p:cNvSpPr>
          <p:nvPr>
            <p:ph type="title"/>
          </p:nvPr>
        </p:nvSpPr>
        <p:spPr/>
        <p:txBody>
          <a:bodyPr/>
          <a:lstStyle/>
          <a:p>
            <a:pPr eaLnBrk="1" hangingPunct="1"/>
            <a:r>
              <a:rPr lang="en-US">
                <a:ea typeface="ＭＳ Ｐゴシック" pitchFamily="-105" charset="-128"/>
                <a:cs typeface="ＭＳ Ｐゴシック" pitchFamily="-105" charset="-128"/>
              </a:rPr>
              <a:t>Antarctic Circumpolar Current: banded (jet-like) structure</a:t>
            </a:r>
          </a:p>
        </p:txBody>
      </p:sp>
      <p:sp>
        <p:nvSpPr>
          <p:cNvPr id="49156" name="Text Box 3"/>
          <p:cNvSpPr txBox="1">
            <a:spLocks noChangeArrowheads="1"/>
          </p:cNvSpPr>
          <p:nvPr/>
        </p:nvSpPr>
        <p:spPr bwMode="auto">
          <a:xfrm>
            <a:off x="0" y="762000"/>
            <a:ext cx="3657600" cy="6324600"/>
          </a:xfrm>
          <a:prstGeom prst="rect">
            <a:avLst/>
          </a:prstGeom>
          <a:noFill/>
          <a:ln w="9525">
            <a:noFill/>
            <a:miter lim="800000"/>
            <a:headEnd/>
            <a:tailEnd/>
          </a:ln>
        </p:spPr>
        <p:txBody>
          <a:bodyPr>
            <a:prstTxWarp prst="textNoShape">
              <a:avLst/>
            </a:prstTxWarp>
            <a:spAutoFit/>
          </a:bodyPr>
          <a:lstStyle/>
          <a:p>
            <a:pPr marL="457200" indent="-457200">
              <a:spcBef>
                <a:spcPct val="50000"/>
              </a:spcBef>
              <a:buFontTx/>
              <a:buChar char="•"/>
            </a:pPr>
            <a:endParaRPr lang="en-US" sz="1800" dirty="0"/>
          </a:p>
          <a:p>
            <a:pPr marL="457200" indent="-457200">
              <a:spcBef>
                <a:spcPct val="50000"/>
              </a:spcBef>
            </a:pPr>
            <a:r>
              <a:rPr lang="en-US" dirty="0">
                <a:solidFill>
                  <a:srgbClr val="000000"/>
                </a:solidFill>
              </a:rPr>
              <a:t>Fronts of the Antarctic Circumpolar Current</a:t>
            </a:r>
          </a:p>
          <a:p>
            <a:pPr marL="457200" indent="-457200">
              <a:spcBef>
                <a:spcPct val="50000"/>
              </a:spcBef>
              <a:buFont typeface="Arial" pitchFamily="-105" charset="0"/>
              <a:buAutoNum type="arabicPeriod"/>
            </a:pPr>
            <a:r>
              <a:rPr lang="en-US" dirty="0">
                <a:solidFill>
                  <a:srgbClr val="FF0906"/>
                </a:solidFill>
              </a:rPr>
              <a:t>Subantarctic Front on north side</a:t>
            </a:r>
          </a:p>
          <a:p>
            <a:pPr marL="457200" indent="-457200">
              <a:spcBef>
                <a:spcPct val="50000"/>
              </a:spcBef>
              <a:buFont typeface="Arial" pitchFamily="-105" charset="0"/>
              <a:buAutoNum type="arabicPeriod"/>
            </a:pPr>
            <a:r>
              <a:rPr lang="en-US" dirty="0">
                <a:solidFill>
                  <a:srgbClr val="FF0906"/>
                </a:solidFill>
              </a:rPr>
              <a:t>Polar Front in middle</a:t>
            </a:r>
          </a:p>
          <a:p>
            <a:pPr marL="457200" indent="-457200">
              <a:spcBef>
                <a:spcPct val="50000"/>
              </a:spcBef>
              <a:buFont typeface="Arial" pitchFamily="-105" charset="0"/>
              <a:buAutoNum type="arabicPeriod"/>
            </a:pPr>
            <a:r>
              <a:rPr lang="en-US" dirty="0">
                <a:solidFill>
                  <a:srgbClr val="0000FF"/>
                </a:solidFill>
              </a:rPr>
              <a:t>Southern ACC Front to south</a:t>
            </a:r>
          </a:p>
          <a:p>
            <a:pPr marL="457200" indent="-457200">
              <a:spcBef>
                <a:spcPct val="50000"/>
              </a:spcBef>
              <a:buFont typeface="Arial" pitchFamily="-105" charset="0"/>
              <a:buAutoNum type="arabicPeriod"/>
            </a:pPr>
            <a:r>
              <a:rPr lang="en-US" dirty="0">
                <a:solidFill>
                  <a:srgbClr val="0000FF"/>
                </a:solidFill>
              </a:rPr>
              <a:t>Southern Boundary or continental shelf </a:t>
            </a:r>
            <a:r>
              <a:rPr lang="en-US" dirty="0">
                <a:solidFill>
                  <a:srgbClr val="0000FF"/>
                </a:solidFill>
              </a:rPr>
              <a:t>front</a:t>
            </a:r>
          </a:p>
          <a:p>
            <a:pPr marL="457200" indent="-457200">
              <a:spcBef>
                <a:spcPct val="50000"/>
              </a:spcBef>
            </a:pPr>
            <a:r>
              <a:rPr lang="en-US" dirty="0">
                <a:solidFill>
                  <a:srgbClr val="000000"/>
                </a:solidFill>
              </a:rPr>
              <a:t>Antarctic Slope Front (westward flow along continental slope)</a:t>
            </a:r>
          </a:p>
          <a:p>
            <a:pPr marL="457200" indent="-457200">
              <a:spcBef>
                <a:spcPct val="50000"/>
              </a:spcBef>
            </a:pPr>
            <a:endParaRPr lang="en-US" sz="1800" dirty="0"/>
          </a:p>
        </p:txBody>
      </p:sp>
      <p:sp>
        <p:nvSpPr>
          <p:cNvPr id="49157" name="Line 5"/>
          <p:cNvSpPr>
            <a:spLocks noChangeShapeType="1"/>
          </p:cNvSpPr>
          <p:nvPr/>
        </p:nvSpPr>
        <p:spPr bwMode="auto">
          <a:xfrm>
            <a:off x="3200400" y="2438400"/>
            <a:ext cx="2438400" cy="457200"/>
          </a:xfrm>
          <a:prstGeom prst="line">
            <a:avLst/>
          </a:prstGeom>
          <a:noFill/>
          <a:ln w="57150">
            <a:solidFill>
              <a:srgbClr val="FF0000"/>
            </a:solidFill>
            <a:round/>
            <a:headEnd/>
            <a:tailEnd type="triangle" w="med" len="med"/>
          </a:ln>
        </p:spPr>
        <p:txBody>
          <a:bodyPr wrap="none" anchor="ctr">
            <a:prstTxWarp prst="textNoShape">
              <a:avLst/>
            </a:prstTxWarp>
          </a:bodyPr>
          <a:lstStyle/>
          <a:p>
            <a:endParaRPr lang="en-US"/>
          </a:p>
        </p:txBody>
      </p:sp>
      <p:sp>
        <p:nvSpPr>
          <p:cNvPr id="49158" name="Line 6"/>
          <p:cNvSpPr>
            <a:spLocks noChangeShapeType="1"/>
          </p:cNvSpPr>
          <p:nvPr/>
        </p:nvSpPr>
        <p:spPr bwMode="auto">
          <a:xfrm>
            <a:off x="3352800" y="3200400"/>
            <a:ext cx="2133600" cy="228600"/>
          </a:xfrm>
          <a:prstGeom prst="line">
            <a:avLst/>
          </a:prstGeom>
          <a:noFill/>
          <a:ln w="57150">
            <a:solidFill>
              <a:srgbClr val="FF0000"/>
            </a:solidFill>
            <a:round/>
            <a:headEnd/>
            <a:tailEnd type="triangle" w="med" len="med"/>
          </a:ln>
        </p:spPr>
        <p:txBody>
          <a:bodyPr wrap="none" anchor="ctr">
            <a:prstTxWarp prst="textNoShape">
              <a:avLst/>
            </a:prstTxWarp>
          </a:bodyPr>
          <a:lstStyle/>
          <a:p>
            <a:endParaRPr lang="en-US"/>
          </a:p>
        </p:txBody>
      </p:sp>
      <p:sp>
        <p:nvSpPr>
          <p:cNvPr id="49159" name="Line 7"/>
          <p:cNvSpPr>
            <a:spLocks noChangeShapeType="1"/>
          </p:cNvSpPr>
          <p:nvPr/>
        </p:nvSpPr>
        <p:spPr bwMode="auto">
          <a:xfrm>
            <a:off x="3352800" y="4038600"/>
            <a:ext cx="2286000" cy="152400"/>
          </a:xfrm>
          <a:prstGeom prst="line">
            <a:avLst/>
          </a:prstGeom>
          <a:noFill/>
          <a:ln w="57150">
            <a:solidFill>
              <a:srgbClr val="0000FF"/>
            </a:solidFill>
            <a:round/>
            <a:headEnd/>
            <a:tailEnd type="triangle" w="med" len="med"/>
          </a:ln>
        </p:spPr>
        <p:txBody>
          <a:bodyPr wrap="none" anchor="ctr">
            <a:prstTxWarp prst="textNoShape">
              <a:avLst/>
            </a:prstTxWarp>
          </a:bodyPr>
          <a:lstStyle/>
          <a:p>
            <a:endParaRPr lang="en-US"/>
          </a:p>
        </p:txBody>
      </p:sp>
      <p:sp>
        <p:nvSpPr>
          <p:cNvPr id="49160" name="Text Box 8"/>
          <p:cNvSpPr txBox="1">
            <a:spLocks noChangeArrowheads="1"/>
          </p:cNvSpPr>
          <p:nvPr/>
        </p:nvSpPr>
        <p:spPr bwMode="auto">
          <a:xfrm>
            <a:off x="3962400" y="6396038"/>
            <a:ext cx="5181600" cy="461962"/>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000000"/>
                </a:solidFill>
              </a:rPr>
              <a:t>DPO Figure 13.1 (after Orsi et al., 1995)</a:t>
            </a:r>
          </a:p>
        </p:txBody>
      </p:sp>
      <p:sp>
        <p:nvSpPr>
          <p:cNvPr id="49161" name="Line 7"/>
          <p:cNvSpPr>
            <a:spLocks noChangeShapeType="1"/>
          </p:cNvSpPr>
          <p:nvPr/>
        </p:nvSpPr>
        <p:spPr bwMode="auto">
          <a:xfrm flipV="1">
            <a:off x="3429000" y="4343400"/>
            <a:ext cx="2362200" cy="762000"/>
          </a:xfrm>
          <a:prstGeom prst="line">
            <a:avLst/>
          </a:prstGeom>
          <a:noFill/>
          <a:ln w="57150">
            <a:solidFill>
              <a:srgbClr val="0000FF"/>
            </a:solidFill>
            <a:round/>
            <a:headEnd/>
            <a:tailEnd type="triangle" w="med" len="med"/>
          </a:ln>
        </p:spPr>
        <p:txBody>
          <a:bodyPr wrap="none" anchor="ctr">
            <a:prstTxWarp prst="textNoShape">
              <a:avLst/>
            </a:prstTxWarp>
          </a:bodyPr>
          <a:lstStyle/>
          <a:p>
            <a:endParaRPr lang="en-US"/>
          </a:p>
        </p:txBody>
      </p:sp>
      <p:sp>
        <p:nvSpPr>
          <p:cNvPr id="49162" name="Footer Placeholder 9"/>
          <p:cNvSpPr>
            <a:spLocks noGrp="1"/>
          </p:cNvSpPr>
          <p:nvPr>
            <p:ph type="ftr" sz="quarter" idx="11"/>
          </p:nvPr>
        </p:nvSpPr>
        <p:spPr>
          <a:noFill/>
        </p:spPr>
        <p:txBody>
          <a:bodyPr/>
          <a:lstStyle/>
          <a:p>
            <a:r>
              <a:rPr lang="en-US" smtClean="0">
                <a:latin typeface="Times" pitchFamily="-105" charset="0"/>
              </a:rPr>
              <a:t>Talley SIO 210 (2016)</a:t>
            </a:r>
            <a:endParaRPr lang="en-US">
              <a:latin typeface="Times" pitchFamily="-105" charset="0"/>
            </a:endParaRPr>
          </a:p>
        </p:txBody>
      </p:sp>
      <p:sp>
        <p:nvSpPr>
          <p:cNvPr id="49163" name="Slide Number Placeholder 10"/>
          <p:cNvSpPr>
            <a:spLocks noGrp="1"/>
          </p:cNvSpPr>
          <p:nvPr>
            <p:ph type="sldNum" sz="quarter" idx="12"/>
          </p:nvPr>
        </p:nvSpPr>
        <p:spPr>
          <a:noFill/>
        </p:spPr>
        <p:txBody>
          <a:bodyPr/>
          <a:lstStyle/>
          <a:p>
            <a:fld id="{ADFA6522-63DC-4B46-9811-C38BF7DDC1C1}" type="slidenum">
              <a:rPr lang="en-US" smtClean="0">
                <a:latin typeface="Times" pitchFamily="-105" charset="0"/>
              </a:rPr>
              <a:pPr/>
              <a:t>18</a:t>
            </a:fld>
            <a:endParaRPr lang="en-US" smtClean="0">
              <a:latin typeface="Times" pitchFamily="-105" charset="0"/>
            </a:endParaRPr>
          </a:p>
        </p:txBody>
      </p:sp>
      <p:sp>
        <p:nvSpPr>
          <p:cNvPr id="12" name="Date Placeholder 11"/>
          <p:cNvSpPr>
            <a:spLocks noGrp="1"/>
          </p:cNvSpPr>
          <p:nvPr>
            <p:ph type="dt" sz="half" idx="10"/>
          </p:nvPr>
        </p:nvSpPr>
        <p:spPr/>
        <p:txBody>
          <a:bodyPr/>
          <a:lstStyle/>
          <a:p>
            <a:pPr>
              <a:defRPr/>
            </a:pPr>
            <a:fld id="{9F243E6A-F4A3-B24D-BB3E-F07DF1609564}" type="datetime1">
              <a:rPr lang="en-US" smtClean="0"/>
              <a:t>11/28/16</a:t>
            </a:fld>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en-US" sz="2400">
                <a:ea typeface="ＭＳ Ｐゴシック" pitchFamily="-105" charset="-128"/>
                <a:cs typeface="ＭＳ Ｐゴシック" pitchFamily="-105" charset="-128"/>
              </a:rPr>
              <a:t>Fronts of the Antarctic Circumpolar Current</a:t>
            </a:r>
            <a:endParaRPr lang="en-US">
              <a:ea typeface="ＭＳ Ｐゴシック" pitchFamily="-105" charset="-128"/>
              <a:cs typeface="ＭＳ Ｐゴシック" pitchFamily="-105" charset="-128"/>
            </a:endParaRPr>
          </a:p>
        </p:txBody>
      </p:sp>
      <p:pic>
        <p:nvPicPr>
          <p:cNvPr id="51203" name="Picture 6" descr="Pg71_Fig6"/>
          <p:cNvPicPr>
            <a:picLocks noChangeAspect="1" noChangeArrowheads="1"/>
          </p:cNvPicPr>
          <p:nvPr/>
        </p:nvPicPr>
        <p:blipFill>
          <a:blip r:embed="rId3"/>
          <a:srcRect l="12163" t="13751" r="8641" b="27582"/>
          <a:stretch>
            <a:fillRect/>
          </a:stretch>
        </p:blipFill>
        <p:spPr bwMode="auto">
          <a:xfrm>
            <a:off x="609600" y="685800"/>
            <a:ext cx="7620000" cy="4108450"/>
          </a:xfrm>
          <a:prstGeom prst="rect">
            <a:avLst/>
          </a:prstGeom>
          <a:noFill/>
          <a:ln w="9525">
            <a:noFill/>
            <a:miter lim="800000"/>
            <a:headEnd/>
            <a:tailEnd/>
          </a:ln>
        </p:spPr>
      </p:pic>
      <p:sp>
        <p:nvSpPr>
          <p:cNvPr id="51204" name="Text Box 7"/>
          <p:cNvSpPr txBox="1">
            <a:spLocks noChangeArrowheads="1"/>
          </p:cNvSpPr>
          <p:nvPr/>
        </p:nvSpPr>
        <p:spPr bwMode="auto">
          <a:xfrm>
            <a:off x="0" y="5029200"/>
            <a:ext cx="8991600" cy="1646238"/>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000000"/>
                </a:solidFill>
              </a:rPr>
              <a:t>Most transport is carried in the fronts</a:t>
            </a:r>
          </a:p>
          <a:p>
            <a:pPr>
              <a:spcBef>
                <a:spcPct val="50000"/>
              </a:spcBef>
            </a:pPr>
            <a:r>
              <a:rPr lang="en-US" sz="2800">
                <a:solidFill>
                  <a:srgbClr val="000000"/>
                </a:solidFill>
              </a:rPr>
              <a:t>Subantarctic Front</a:t>
            </a:r>
            <a:r>
              <a:rPr lang="en-US">
                <a:solidFill>
                  <a:srgbClr val="000000"/>
                </a:solidFill>
              </a:rPr>
              <a:t> and </a:t>
            </a:r>
            <a:r>
              <a:rPr lang="en-US" sz="2800">
                <a:solidFill>
                  <a:srgbClr val="000000"/>
                </a:solidFill>
              </a:rPr>
              <a:t>Polar Front</a:t>
            </a:r>
            <a:r>
              <a:rPr lang="en-US">
                <a:solidFill>
                  <a:srgbClr val="000000"/>
                </a:solidFill>
              </a:rPr>
              <a:t> most important</a:t>
            </a:r>
          </a:p>
          <a:p>
            <a:pPr>
              <a:spcBef>
                <a:spcPct val="50000"/>
              </a:spcBef>
            </a:pPr>
            <a:r>
              <a:rPr lang="en-US">
                <a:solidFill>
                  <a:srgbClr val="000000"/>
                </a:solidFill>
              </a:rPr>
              <a:t>Another important front: Southern ACC Front (not shown here)</a:t>
            </a:r>
          </a:p>
        </p:txBody>
      </p:sp>
      <p:sp>
        <p:nvSpPr>
          <p:cNvPr id="51205" name="Text Box 8"/>
          <p:cNvSpPr txBox="1">
            <a:spLocks noChangeArrowheads="1"/>
          </p:cNvSpPr>
          <p:nvPr/>
        </p:nvSpPr>
        <p:spPr bwMode="auto">
          <a:xfrm>
            <a:off x="5562600" y="4800600"/>
            <a:ext cx="3581400" cy="396875"/>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rgbClr val="000000"/>
                </a:solidFill>
              </a:rPr>
              <a:t>Tomczak and Godfrey, Ch. 6</a:t>
            </a:r>
          </a:p>
        </p:txBody>
      </p:sp>
      <p:sp>
        <p:nvSpPr>
          <p:cNvPr id="51206" name="Footer Placeholder 5"/>
          <p:cNvSpPr>
            <a:spLocks noGrp="1"/>
          </p:cNvSpPr>
          <p:nvPr>
            <p:ph type="ftr" sz="quarter" idx="11"/>
          </p:nvPr>
        </p:nvSpPr>
        <p:spPr>
          <a:noFill/>
        </p:spPr>
        <p:txBody>
          <a:bodyPr/>
          <a:lstStyle/>
          <a:p>
            <a:r>
              <a:rPr lang="en-US" smtClean="0">
                <a:latin typeface="Times" pitchFamily="-105" charset="0"/>
              </a:rPr>
              <a:t>Talley SIO 210 (2016)</a:t>
            </a:r>
            <a:endParaRPr lang="en-US">
              <a:latin typeface="Times" pitchFamily="-105" charset="0"/>
            </a:endParaRPr>
          </a:p>
        </p:txBody>
      </p:sp>
      <p:sp>
        <p:nvSpPr>
          <p:cNvPr id="51207" name="Slide Number Placeholder 6"/>
          <p:cNvSpPr>
            <a:spLocks noGrp="1"/>
          </p:cNvSpPr>
          <p:nvPr>
            <p:ph type="sldNum" sz="quarter" idx="12"/>
          </p:nvPr>
        </p:nvSpPr>
        <p:spPr>
          <a:noFill/>
        </p:spPr>
        <p:txBody>
          <a:bodyPr/>
          <a:lstStyle/>
          <a:p>
            <a:fld id="{6C425753-87AC-2343-A99F-62FEE42D0732}" type="slidenum">
              <a:rPr lang="en-US" smtClean="0">
                <a:latin typeface="Times" pitchFamily="-105" charset="0"/>
              </a:rPr>
              <a:pPr/>
              <a:t>19</a:t>
            </a:fld>
            <a:endParaRPr lang="en-US" smtClean="0">
              <a:latin typeface="Times" pitchFamily="-105" charset="0"/>
            </a:endParaRPr>
          </a:p>
        </p:txBody>
      </p:sp>
      <p:sp>
        <p:nvSpPr>
          <p:cNvPr id="8" name="Date Placeholder 7"/>
          <p:cNvSpPr>
            <a:spLocks noGrp="1"/>
          </p:cNvSpPr>
          <p:nvPr>
            <p:ph type="dt" sz="half" idx="10"/>
          </p:nvPr>
        </p:nvSpPr>
        <p:spPr/>
        <p:txBody>
          <a:bodyPr/>
          <a:lstStyle/>
          <a:p>
            <a:pPr>
              <a:defRPr/>
            </a:pPr>
            <a:fld id="{B9690360-DE88-8542-BE05-807CD94257BE}" type="datetime1">
              <a:rPr lang="en-US" smtClean="0"/>
              <a:t>11/28/16</a:t>
            </a:fld>
            <a:endParaRPr lang="en-US"/>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6629400" y="304800"/>
            <a:ext cx="2286000" cy="1447800"/>
          </a:xfrm>
        </p:spPr>
        <p:txBody>
          <a:bodyPr/>
          <a:lstStyle/>
          <a:p>
            <a:pPr eaLnBrk="1" hangingPunct="1"/>
            <a:r>
              <a:rPr lang="en-US">
                <a:ea typeface="ＭＳ Ｐゴシック" pitchFamily="-105" charset="-128"/>
                <a:cs typeface="ＭＳ Ｐゴシック" pitchFamily="-105" charset="-128"/>
              </a:rPr>
              <a:t>Southern Ocean geography</a:t>
            </a:r>
          </a:p>
        </p:txBody>
      </p:sp>
      <p:sp>
        <p:nvSpPr>
          <p:cNvPr id="17411" name="Text Box 3"/>
          <p:cNvSpPr txBox="1">
            <a:spLocks noChangeArrowheads="1"/>
          </p:cNvSpPr>
          <p:nvPr/>
        </p:nvSpPr>
        <p:spPr bwMode="auto">
          <a:xfrm>
            <a:off x="6553200" y="6400800"/>
            <a:ext cx="22860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a:t>DPO Fig.  2.12</a:t>
            </a:r>
          </a:p>
        </p:txBody>
      </p:sp>
      <p:pic>
        <p:nvPicPr>
          <p:cNvPr id="17412" name="Picture 7" descr="fig2"/>
          <p:cNvPicPr>
            <a:picLocks noChangeAspect="1" noChangeArrowheads="1"/>
          </p:cNvPicPr>
          <p:nvPr/>
        </p:nvPicPr>
        <p:blipFill>
          <a:blip r:embed="rId3"/>
          <a:srcRect/>
          <a:stretch>
            <a:fillRect/>
          </a:stretch>
        </p:blipFill>
        <p:spPr bwMode="auto">
          <a:xfrm>
            <a:off x="0" y="0"/>
            <a:ext cx="6396038" cy="6858000"/>
          </a:xfrm>
          <a:prstGeom prst="rect">
            <a:avLst/>
          </a:prstGeom>
          <a:noFill/>
          <a:ln w="9525">
            <a:noFill/>
            <a:miter lim="800000"/>
            <a:headEnd/>
            <a:tailEnd/>
          </a:ln>
        </p:spPr>
      </p:pic>
      <p:sp>
        <p:nvSpPr>
          <p:cNvPr id="17413" name="Footer Placeholder 4"/>
          <p:cNvSpPr>
            <a:spLocks noGrp="1"/>
          </p:cNvSpPr>
          <p:nvPr>
            <p:ph type="ftr" sz="quarter" idx="11"/>
          </p:nvPr>
        </p:nvSpPr>
        <p:spPr>
          <a:noFill/>
        </p:spPr>
        <p:txBody>
          <a:bodyPr/>
          <a:lstStyle/>
          <a:p>
            <a:r>
              <a:rPr lang="en-US" smtClean="0">
                <a:latin typeface="Times" pitchFamily="-105" charset="0"/>
              </a:rPr>
              <a:t>Talley SIO 210 (2016)</a:t>
            </a:r>
            <a:endParaRPr lang="en-US">
              <a:latin typeface="Times" pitchFamily="-105" charset="0"/>
            </a:endParaRPr>
          </a:p>
        </p:txBody>
      </p:sp>
      <p:sp>
        <p:nvSpPr>
          <p:cNvPr id="17414" name="Slide Number Placeholder 5"/>
          <p:cNvSpPr>
            <a:spLocks noGrp="1"/>
          </p:cNvSpPr>
          <p:nvPr>
            <p:ph type="sldNum" sz="quarter" idx="12"/>
          </p:nvPr>
        </p:nvSpPr>
        <p:spPr>
          <a:noFill/>
        </p:spPr>
        <p:txBody>
          <a:bodyPr/>
          <a:lstStyle/>
          <a:p>
            <a:fld id="{F323ED35-7BFD-7E4F-BE38-EEFB11E1F6F9}" type="slidenum">
              <a:rPr lang="en-US" smtClean="0">
                <a:latin typeface="Times" pitchFamily="-105" charset="0"/>
              </a:rPr>
              <a:pPr/>
              <a:t>2</a:t>
            </a:fld>
            <a:endParaRPr lang="en-US" smtClean="0">
              <a:latin typeface="Times" pitchFamily="-105" charset="0"/>
            </a:endParaRPr>
          </a:p>
        </p:txBody>
      </p:sp>
      <p:sp>
        <p:nvSpPr>
          <p:cNvPr id="7" name="Date Placeholder 6"/>
          <p:cNvSpPr>
            <a:spLocks noGrp="1"/>
          </p:cNvSpPr>
          <p:nvPr>
            <p:ph type="dt" sz="half" idx="10"/>
          </p:nvPr>
        </p:nvSpPr>
        <p:spPr/>
        <p:txBody>
          <a:bodyPr/>
          <a:lstStyle/>
          <a:p>
            <a:pPr>
              <a:defRPr/>
            </a:pPr>
            <a:fld id="{4348FC2C-7AE9-CC4A-9CF9-1EF59AECCBDC}" type="datetime1">
              <a:rPr lang="en-US" smtClean="0"/>
              <a:t>11/28/16</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28600" y="0"/>
            <a:ext cx="8763000" cy="838200"/>
          </a:xfrm>
        </p:spPr>
        <p:txBody>
          <a:bodyPr/>
          <a:lstStyle/>
          <a:p>
            <a:pPr eaLnBrk="1" hangingPunct="1"/>
            <a:r>
              <a:rPr lang="en-US">
                <a:ea typeface="ＭＳ Ｐゴシック" pitchFamily="-105" charset="-128"/>
                <a:cs typeface="ＭＳ Ｐゴシック" pitchFamily="-105" charset="-128"/>
              </a:rPr>
              <a:t>ACC speeds and transport in Drake Passage</a:t>
            </a:r>
          </a:p>
        </p:txBody>
      </p:sp>
      <p:sp>
        <p:nvSpPr>
          <p:cNvPr id="37891" name="Text Box 10"/>
          <p:cNvSpPr txBox="1">
            <a:spLocks noChangeArrowheads="1"/>
          </p:cNvSpPr>
          <p:nvPr/>
        </p:nvSpPr>
        <p:spPr bwMode="auto">
          <a:xfrm>
            <a:off x="0" y="1295400"/>
            <a:ext cx="4724400" cy="4400550"/>
          </a:xfrm>
          <a:prstGeom prst="rect">
            <a:avLst/>
          </a:prstGeom>
          <a:noFill/>
          <a:ln w="9525">
            <a:noFill/>
            <a:miter lim="800000"/>
            <a:headEnd/>
            <a:tailEnd/>
          </a:ln>
        </p:spPr>
        <p:txBody>
          <a:bodyPr>
            <a:prstTxWarp prst="textNoShape">
              <a:avLst/>
            </a:prstTxWarp>
            <a:spAutoFit/>
          </a:bodyPr>
          <a:lstStyle/>
          <a:p>
            <a:pPr>
              <a:spcBef>
                <a:spcPct val="50000"/>
              </a:spcBef>
              <a:defRPr/>
            </a:pPr>
            <a:r>
              <a:rPr lang="en-US" sz="2000" dirty="0">
                <a:solidFill>
                  <a:srgbClr val="000000"/>
                </a:solidFill>
                <a:latin typeface="+mn-lt"/>
              </a:rPr>
              <a:t>Geostrophic calculations, current meters and ADCP measurements in Drake Passage suggest:</a:t>
            </a:r>
          </a:p>
          <a:p>
            <a:pPr>
              <a:spcBef>
                <a:spcPct val="50000"/>
              </a:spcBef>
              <a:defRPr/>
            </a:pPr>
            <a:r>
              <a:rPr lang="en-US" sz="2000" dirty="0">
                <a:solidFill>
                  <a:srgbClr val="000000"/>
                </a:solidFill>
                <a:latin typeface="+mn-lt"/>
              </a:rPr>
              <a:t>Maximum current speeds: ~50 cm/sec</a:t>
            </a:r>
          </a:p>
          <a:p>
            <a:pPr>
              <a:spcBef>
                <a:spcPct val="50000"/>
              </a:spcBef>
              <a:defRPr/>
            </a:pPr>
            <a:r>
              <a:rPr lang="en-US" sz="2000" dirty="0">
                <a:solidFill>
                  <a:srgbClr val="000000"/>
                </a:solidFill>
                <a:latin typeface="+mn-lt"/>
              </a:rPr>
              <a:t>Maximum currents in the 2 fronts (SAF and PF)</a:t>
            </a:r>
          </a:p>
          <a:p>
            <a:pPr>
              <a:spcBef>
                <a:spcPct val="50000"/>
              </a:spcBef>
              <a:defRPr/>
            </a:pPr>
            <a:r>
              <a:rPr lang="en-US" sz="2000" dirty="0">
                <a:solidFill>
                  <a:srgbClr val="000000"/>
                </a:solidFill>
                <a:latin typeface="+mn-lt"/>
              </a:rPr>
              <a:t>Transport of about 100 Sv, top to bottom, including all fronts (and intervening possible westward recirculations, eddies)</a:t>
            </a:r>
          </a:p>
          <a:p>
            <a:pPr>
              <a:spcBef>
                <a:spcPct val="50000"/>
              </a:spcBef>
              <a:defRPr/>
            </a:pPr>
            <a:r>
              <a:rPr lang="en-US" sz="2000" dirty="0">
                <a:solidFill>
                  <a:srgbClr val="000000"/>
                </a:solidFill>
                <a:latin typeface="+mn-lt"/>
              </a:rPr>
              <a:t>Transports elsewhere up to 150 Sv</a:t>
            </a:r>
          </a:p>
        </p:txBody>
      </p:sp>
      <p:sp>
        <p:nvSpPr>
          <p:cNvPr id="53252" name="Text Box 12"/>
          <p:cNvSpPr txBox="1">
            <a:spLocks noChangeArrowheads="1"/>
          </p:cNvSpPr>
          <p:nvPr/>
        </p:nvSpPr>
        <p:spPr bwMode="auto">
          <a:xfrm>
            <a:off x="6019800" y="5995988"/>
            <a:ext cx="3124200" cy="862012"/>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rgbClr val="000000"/>
                </a:solidFill>
              </a:rPr>
              <a:t>DPO Fig. 13.19</a:t>
            </a:r>
          </a:p>
          <a:p>
            <a:pPr>
              <a:spcBef>
                <a:spcPct val="50000"/>
              </a:spcBef>
            </a:pPr>
            <a:r>
              <a:rPr lang="en-US" sz="2000">
                <a:solidFill>
                  <a:srgbClr val="000000"/>
                </a:solidFill>
              </a:rPr>
              <a:t>(Lenn et al., 2007)</a:t>
            </a:r>
          </a:p>
        </p:txBody>
      </p:sp>
      <p:pic>
        <p:nvPicPr>
          <p:cNvPr id="53253" name="Picture 13" descr="conic-drake-mean"/>
          <p:cNvPicPr>
            <a:picLocks noChangeAspect="1" noChangeArrowheads="1"/>
          </p:cNvPicPr>
          <p:nvPr/>
        </p:nvPicPr>
        <p:blipFill>
          <a:blip r:embed="rId3"/>
          <a:srcRect l="27122" t="5608" r="17764" b="4219"/>
          <a:stretch>
            <a:fillRect/>
          </a:stretch>
        </p:blipFill>
        <p:spPr bwMode="auto">
          <a:xfrm>
            <a:off x="4800600" y="762000"/>
            <a:ext cx="4038600" cy="4953000"/>
          </a:xfrm>
          <a:prstGeom prst="rect">
            <a:avLst/>
          </a:prstGeom>
          <a:noFill/>
          <a:ln w="9525">
            <a:noFill/>
            <a:miter lim="800000"/>
            <a:headEnd/>
            <a:tailEnd/>
          </a:ln>
        </p:spPr>
      </p:pic>
      <p:sp>
        <p:nvSpPr>
          <p:cNvPr id="53254" name="Text Box 14"/>
          <p:cNvSpPr txBox="1">
            <a:spLocks noChangeArrowheads="1"/>
          </p:cNvSpPr>
          <p:nvPr/>
        </p:nvSpPr>
        <p:spPr bwMode="auto">
          <a:xfrm>
            <a:off x="6400800" y="1676400"/>
            <a:ext cx="8382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000000"/>
                </a:solidFill>
              </a:rPr>
              <a:t>SAF</a:t>
            </a:r>
            <a:endParaRPr lang="en-US"/>
          </a:p>
        </p:txBody>
      </p:sp>
      <p:sp>
        <p:nvSpPr>
          <p:cNvPr id="53255" name="Text Box 15"/>
          <p:cNvSpPr txBox="1">
            <a:spLocks noChangeArrowheads="1"/>
          </p:cNvSpPr>
          <p:nvPr/>
        </p:nvSpPr>
        <p:spPr bwMode="auto">
          <a:xfrm>
            <a:off x="6858000" y="2514600"/>
            <a:ext cx="12954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000000"/>
                </a:solidFill>
              </a:rPr>
              <a:t>PF</a:t>
            </a:r>
            <a:endParaRPr lang="en-US"/>
          </a:p>
        </p:txBody>
      </p:sp>
      <p:sp>
        <p:nvSpPr>
          <p:cNvPr id="53256" name="Text Box 16"/>
          <p:cNvSpPr txBox="1">
            <a:spLocks noChangeArrowheads="1"/>
          </p:cNvSpPr>
          <p:nvPr/>
        </p:nvSpPr>
        <p:spPr bwMode="auto">
          <a:xfrm>
            <a:off x="4800600" y="4419600"/>
            <a:ext cx="12954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000000"/>
                </a:solidFill>
              </a:rPr>
              <a:t>SACCF</a:t>
            </a:r>
            <a:endParaRPr lang="en-US"/>
          </a:p>
        </p:txBody>
      </p:sp>
      <p:sp>
        <p:nvSpPr>
          <p:cNvPr id="53257" name="Footer Placeholder 8"/>
          <p:cNvSpPr>
            <a:spLocks noGrp="1"/>
          </p:cNvSpPr>
          <p:nvPr>
            <p:ph type="ftr" sz="quarter" idx="11"/>
          </p:nvPr>
        </p:nvSpPr>
        <p:spPr>
          <a:noFill/>
        </p:spPr>
        <p:txBody>
          <a:bodyPr/>
          <a:lstStyle/>
          <a:p>
            <a:r>
              <a:rPr lang="en-US" smtClean="0">
                <a:latin typeface="Times" pitchFamily="-105" charset="0"/>
              </a:rPr>
              <a:t>Talley SIO 210 (2016)</a:t>
            </a:r>
            <a:endParaRPr lang="en-US">
              <a:latin typeface="Times" pitchFamily="-105" charset="0"/>
            </a:endParaRPr>
          </a:p>
        </p:txBody>
      </p:sp>
      <p:sp>
        <p:nvSpPr>
          <p:cNvPr id="53258" name="Slide Number Placeholder 9"/>
          <p:cNvSpPr>
            <a:spLocks noGrp="1"/>
          </p:cNvSpPr>
          <p:nvPr>
            <p:ph type="sldNum" sz="quarter" idx="12"/>
          </p:nvPr>
        </p:nvSpPr>
        <p:spPr>
          <a:noFill/>
        </p:spPr>
        <p:txBody>
          <a:bodyPr/>
          <a:lstStyle/>
          <a:p>
            <a:fld id="{D1C76C52-E185-6E46-8FF8-0ED3498D4CB2}" type="slidenum">
              <a:rPr lang="en-US" smtClean="0">
                <a:latin typeface="Times" pitchFamily="-105" charset="0"/>
              </a:rPr>
              <a:pPr/>
              <a:t>20</a:t>
            </a:fld>
            <a:endParaRPr lang="en-US" smtClean="0">
              <a:latin typeface="Times" pitchFamily="-105" charset="0"/>
            </a:endParaRPr>
          </a:p>
        </p:txBody>
      </p:sp>
      <p:sp>
        <p:nvSpPr>
          <p:cNvPr id="11" name="Date Placeholder 10"/>
          <p:cNvSpPr>
            <a:spLocks noGrp="1"/>
          </p:cNvSpPr>
          <p:nvPr>
            <p:ph type="dt" sz="half" idx="10"/>
          </p:nvPr>
        </p:nvSpPr>
        <p:spPr/>
        <p:txBody>
          <a:bodyPr/>
          <a:lstStyle/>
          <a:p>
            <a:pPr>
              <a:defRPr/>
            </a:pPr>
            <a:fld id="{2F608660-83C2-5846-81F5-0B0C202892C9}" type="datetime1">
              <a:rPr lang="en-US" smtClean="0"/>
              <a:t>11/28/16</a:t>
            </a:fld>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0" y="228600"/>
            <a:ext cx="3657600" cy="1143000"/>
          </a:xfrm>
        </p:spPr>
        <p:txBody>
          <a:bodyPr/>
          <a:lstStyle/>
          <a:p>
            <a:pPr eaLnBrk="1" hangingPunct="1"/>
            <a:r>
              <a:rPr lang="en-US" sz="2400">
                <a:ea typeface="ＭＳ Ｐゴシック" pitchFamily="-105" charset="-128"/>
                <a:cs typeface="ＭＳ Ｐゴシック" pitchFamily="-105" charset="-128"/>
              </a:rPr>
              <a:t>Polar and Subantarctic Fronts in temperature and salinity sections</a:t>
            </a:r>
            <a:endParaRPr lang="en-US">
              <a:ea typeface="ＭＳ Ｐゴシック" pitchFamily="-105" charset="-128"/>
              <a:cs typeface="ＭＳ Ｐゴシック" pitchFamily="-105" charset="-128"/>
            </a:endParaRPr>
          </a:p>
        </p:txBody>
      </p:sp>
      <p:pic>
        <p:nvPicPr>
          <p:cNvPr id="55299" name="Picture 3"/>
          <p:cNvPicPr>
            <a:picLocks noChangeAspect="1" noChangeArrowheads="1"/>
          </p:cNvPicPr>
          <p:nvPr/>
        </p:nvPicPr>
        <p:blipFill>
          <a:blip r:embed="rId3"/>
          <a:srcRect l="14383" t="6076" r="9589" b="5823"/>
          <a:stretch>
            <a:fillRect/>
          </a:stretch>
        </p:blipFill>
        <p:spPr bwMode="auto">
          <a:xfrm>
            <a:off x="3989388" y="0"/>
            <a:ext cx="2187575" cy="6858000"/>
          </a:xfrm>
          <a:prstGeom prst="rect">
            <a:avLst/>
          </a:prstGeom>
          <a:noFill/>
          <a:ln w="9525">
            <a:noFill/>
            <a:miter lim="800000"/>
            <a:headEnd/>
            <a:tailEnd/>
          </a:ln>
        </p:spPr>
      </p:pic>
      <p:pic>
        <p:nvPicPr>
          <p:cNvPr id="55300" name="Picture 4"/>
          <p:cNvPicPr>
            <a:picLocks noChangeAspect="1" noChangeArrowheads="1"/>
          </p:cNvPicPr>
          <p:nvPr/>
        </p:nvPicPr>
        <p:blipFill>
          <a:blip r:embed="rId4"/>
          <a:srcRect l="8220" t="6076" r="9589" b="5823"/>
          <a:stretch>
            <a:fillRect/>
          </a:stretch>
        </p:blipFill>
        <p:spPr bwMode="auto">
          <a:xfrm>
            <a:off x="6553200" y="76200"/>
            <a:ext cx="2338388" cy="6781800"/>
          </a:xfrm>
          <a:prstGeom prst="rect">
            <a:avLst/>
          </a:prstGeom>
          <a:noFill/>
          <a:ln w="9525">
            <a:noFill/>
            <a:miter lim="800000"/>
            <a:headEnd/>
            <a:tailEnd/>
          </a:ln>
        </p:spPr>
      </p:pic>
      <p:pic>
        <p:nvPicPr>
          <p:cNvPr id="55301" name="Picture 5"/>
          <p:cNvPicPr>
            <a:picLocks noChangeAspect="1" noChangeArrowheads="1"/>
          </p:cNvPicPr>
          <p:nvPr/>
        </p:nvPicPr>
        <p:blipFill>
          <a:blip r:embed="rId5"/>
          <a:srcRect/>
          <a:stretch>
            <a:fillRect/>
          </a:stretch>
        </p:blipFill>
        <p:spPr bwMode="auto">
          <a:xfrm>
            <a:off x="152400" y="4572000"/>
            <a:ext cx="1135063" cy="2133600"/>
          </a:xfrm>
          <a:prstGeom prst="rect">
            <a:avLst/>
          </a:prstGeom>
          <a:noFill/>
          <a:ln w="9525">
            <a:noFill/>
            <a:miter lim="800000"/>
            <a:headEnd/>
            <a:tailEnd/>
          </a:ln>
        </p:spPr>
      </p:pic>
      <p:sp>
        <p:nvSpPr>
          <p:cNvPr id="55302" name="Text Box 6"/>
          <p:cNvSpPr txBox="1">
            <a:spLocks noChangeArrowheads="1"/>
          </p:cNvSpPr>
          <p:nvPr/>
        </p:nvSpPr>
        <p:spPr bwMode="auto">
          <a:xfrm>
            <a:off x="0" y="1676400"/>
            <a:ext cx="3276600" cy="1200150"/>
          </a:xfrm>
          <a:prstGeom prst="rect">
            <a:avLst/>
          </a:prstGeom>
          <a:noFill/>
          <a:ln w="9525">
            <a:noFill/>
            <a:miter lim="800000"/>
            <a:headEnd/>
            <a:tailEnd/>
          </a:ln>
        </p:spPr>
        <p:txBody>
          <a:bodyPr>
            <a:prstTxWarp prst="textNoShape">
              <a:avLst/>
            </a:prstTxWarp>
            <a:spAutoFit/>
          </a:bodyPr>
          <a:lstStyle/>
          <a:p>
            <a:pPr>
              <a:spcBef>
                <a:spcPct val="50000"/>
              </a:spcBef>
            </a:pPr>
            <a:r>
              <a:rPr lang="en-US" dirty="0">
                <a:solidFill>
                  <a:srgbClr val="000000"/>
                </a:solidFill>
              </a:rPr>
              <a:t>Polar Front: onset of temperature minimum layer to south of</a:t>
            </a:r>
            <a:r>
              <a:rPr lang="en-US" dirty="0" smtClean="0">
                <a:solidFill>
                  <a:srgbClr val="000000"/>
                </a:solidFill>
              </a:rPr>
              <a:t> PF</a:t>
            </a:r>
            <a:endParaRPr lang="en-US" dirty="0">
              <a:solidFill>
                <a:srgbClr val="000000"/>
              </a:solidFill>
            </a:endParaRPr>
          </a:p>
        </p:txBody>
      </p:sp>
      <p:sp>
        <p:nvSpPr>
          <p:cNvPr id="55303" name="Text Box 7"/>
          <p:cNvSpPr txBox="1">
            <a:spLocks noChangeArrowheads="1"/>
          </p:cNvSpPr>
          <p:nvPr/>
        </p:nvSpPr>
        <p:spPr bwMode="auto">
          <a:xfrm>
            <a:off x="0" y="3200400"/>
            <a:ext cx="3657600" cy="1200328"/>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dirty="0">
                <a:solidFill>
                  <a:srgbClr val="000000"/>
                </a:solidFill>
              </a:rPr>
              <a:t>Subantarctic Front: onset of</a:t>
            </a:r>
            <a:r>
              <a:rPr lang="en-US" dirty="0" smtClean="0">
                <a:solidFill>
                  <a:srgbClr val="000000"/>
                </a:solidFill>
              </a:rPr>
              <a:t> AAIW salinity </a:t>
            </a:r>
            <a:r>
              <a:rPr lang="en-US" dirty="0">
                <a:solidFill>
                  <a:srgbClr val="000000"/>
                </a:solidFill>
              </a:rPr>
              <a:t>minimum to north of</a:t>
            </a:r>
            <a:r>
              <a:rPr lang="en-US" dirty="0" smtClean="0">
                <a:solidFill>
                  <a:srgbClr val="000000"/>
                </a:solidFill>
              </a:rPr>
              <a:t> SAF</a:t>
            </a:r>
            <a:endParaRPr lang="en-US" dirty="0">
              <a:solidFill>
                <a:srgbClr val="000000"/>
              </a:solidFill>
            </a:endParaRPr>
          </a:p>
        </p:txBody>
      </p:sp>
      <p:sp>
        <p:nvSpPr>
          <p:cNvPr id="55304" name="Line 8"/>
          <p:cNvSpPr>
            <a:spLocks noChangeShapeType="1"/>
          </p:cNvSpPr>
          <p:nvPr/>
        </p:nvSpPr>
        <p:spPr bwMode="auto">
          <a:xfrm flipV="1">
            <a:off x="3124200" y="533400"/>
            <a:ext cx="2133600" cy="1371600"/>
          </a:xfrm>
          <a:prstGeom prst="line">
            <a:avLst/>
          </a:prstGeom>
          <a:noFill/>
          <a:ln w="76200">
            <a:solidFill>
              <a:srgbClr val="FF0000"/>
            </a:solidFill>
            <a:round/>
            <a:headEnd/>
            <a:tailEnd type="triangle" w="med" len="med"/>
          </a:ln>
        </p:spPr>
        <p:txBody>
          <a:bodyPr wrap="none" anchor="ctr">
            <a:prstTxWarp prst="textNoShape">
              <a:avLst/>
            </a:prstTxWarp>
          </a:bodyPr>
          <a:lstStyle/>
          <a:p>
            <a:endParaRPr lang="en-US"/>
          </a:p>
        </p:txBody>
      </p:sp>
      <p:sp>
        <p:nvSpPr>
          <p:cNvPr id="55305" name="Line 9"/>
          <p:cNvSpPr>
            <a:spLocks noChangeShapeType="1"/>
          </p:cNvSpPr>
          <p:nvPr/>
        </p:nvSpPr>
        <p:spPr bwMode="auto">
          <a:xfrm flipV="1">
            <a:off x="3657600" y="2819400"/>
            <a:ext cx="4648200" cy="609600"/>
          </a:xfrm>
          <a:prstGeom prst="line">
            <a:avLst/>
          </a:prstGeom>
          <a:noFill/>
          <a:ln w="76200">
            <a:solidFill>
              <a:srgbClr val="FF0000"/>
            </a:solidFill>
            <a:round/>
            <a:headEnd/>
            <a:tailEnd type="triangle" w="med" len="med"/>
          </a:ln>
        </p:spPr>
        <p:txBody>
          <a:bodyPr wrap="none" anchor="ctr">
            <a:prstTxWarp prst="textNoShape">
              <a:avLst/>
            </a:prstTxWarp>
          </a:bodyPr>
          <a:lstStyle/>
          <a:p>
            <a:endParaRPr lang="en-US"/>
          </a:p>
        </p:txBody>
      </p:sp>
      <p:sp>
        <p:nvSpPr>
          <p:cNvPr id="55306" name="Text Box 10"/>
          <p:cNvSpPr txBox="1">
            <a:spLocks noChangeArrowheads="1"/>
          </p:cNvSpPr>
          <p:nvPr/>
        </p:nvSpPr>
        <p:spPr bwMode="auto">
          <a:xfrm>
            <a:off x="1295400" y="6019800"/>
            <a:ext cx="2590800" cy="641350"/>
          </a:xfrm>
          <a:prstGeom prst="rect">
            <a:avLst/>
          </a:prstGeom>
          <a:noFill/>
          <a:ln w="9525">
            <a:noFill/>
            <a:miter lim="800000"/>
            <a:headEnd/>
            <a:tailEnd/>
          </a:ln>
        </p:spPr>
        <p:txBody>
          <a:bodyPr>
            <a:prstTxWarp prst="textNoShape">
              <a:avLst/>
            </a:prstTxWarp>
            <a:spAutoFit/>
          </a:bodyPr>
          <a:lstStyle/>
          <a:p>
            <a:pPr>
              <a:spcBef>
                <a:spcPct val="50000"/>
              </a:spcBef>
            </a:pPr>
            <a:r>
              <a:rPr lang="en-US" sz="1800">
                <a:solidFill>
                  <a:srgbClr val="000000"/>
                </a:solidFill>
              </a:rPr>
              <a:t>Vertical section from Antarctica to Tasmania</a:t>
            </a:r>
            <a:endParaRPr lang="en-US">
              <a:solidFill>
                <a:srgbClr val="000000"/>
              </a:solidFill>
            </a:endParaRPr>
          </a:p>
        </p:txBody>
      </p:sp>
      <p:sp>
        <p:nvSpPr>
          <p:cNvPr id="55307" name="Footer Placeholder 10"/>
          <p:cNvSpPr>
            <a:spLocks noGrp="1"/>
          </p:cNvSpPr>
          <p:nvPr>
            <p:ph type="ftr" sz="quarter" idx="11"/>
          </p:nvPr>
        </p:nvSpPr>
        <p:spPr>
          <a:noFill/>
        </p:spPr>
        <p:txBody>
          <a:bodyPr/>
          <a:lstStyle/>
          <a:p>
            <a:r>
              <a:rPr lang="en-US" smtClean="0">
                <a:latin typeface="Times" pitchFamily="-105" charset="0"/>
              </a:rPr>
              <a:t>Talley SIO 210 (2016)</a:t>
            </a:r>
            <a:endParaRPr lang="en-US">
              <a:latin typeface="Times" pitchFamily="-105" charset="0"/>
            </a:endParaRPr>
          </a:p>
        </p:txBody>
      </p:sp>
      <p:sp>
        <p:nvSpPr>
          <p:cNvPr id="55308" name="Slide Number Placeholder 11"/>
          <p:cNvSpPr>
            <a:spLocks noGrp="1"/>
          </p:cNvSpPr>
          <p:nvPr>
            <p:ph type="sldNum" sz="quarter" idx="12"/>
          </p:nvPr>
        </p:nvSpPr>
        <p:spPr>
          <a:noFill/>
        </p:spPr>
        <p:txBody>
          <a:bodyPr/>
          <a:lstStyle/>
          <a:p>
            <a:fld id="{33B4BA47-3940-2340-B540-002F2BD8D2BE}" type="slidenum">
              <a:rPr lang="en-US" smtClean="0">
                <a:latin typeface="Times" pitchFamily="-105" charset="0"/>
              </a:rPr>
              <a:pPr/>
              <a:t>21</a:t>
            </a:fld>
            <a:endParaRPr lang="en-US" smtClean="0">
              <a:latin typeface="Times" pitchFamily="-105" charset="0"/>
            </a:endParaRPr>
          </a:p>
        </p:txBody>
      </p:sp>
      <p:sp>
        <p:nvSpPr>
          <p:cNvPr id="13" name="Date Placeholder 12"/>
          <p:cNvSpPr>
            <a:spLocks noGrp="1"/>
          </p:cNvSpPr>
          <p:nvPr>
            <p:ph type="dt" sz="half" idx="10"/>
          </p:nvPr>
        </p:nvSpPr>
        <p:spPr/>
        <p:txBody>
          <a:bodyPr/>
          <a:lstStyle/>
          <a:p>
            <a:pPr>
              <a:defRPr/>
            </a:pPr>
            <a:fld id="{2942ACEE-69BC-2F42-9017-19EFDA1520AA}" type="datetime1">
              <a:rPr lang="en-US" smtClean="0"/>
              <a:t>11/28/16</a:t>
            </a:fld>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7" name="Rectangle 2"/>
          <p:cNvSpPr>
            <a:spLocks noGrp="1" noChangeArrowheads="1"/>
          </p:cNvSpPr>
          <p:nvPr>
            <p:ph type="title"/>
          </p:nvPr>
        </p:nvSpPr>
        <p:spPr>
          <a:xfrm>
            <a:off x="457200" y="0"/>
            <a:ext cx="8153400" cy="838200"/>
          </a:xfrm>
        </p:spPr>
        <p:txBody>
          <a:bodyPr/>
          <a:lstStyle/>
          <a:p>
            <a:pPr eaLnBrk="1" hangingPunct="1"/>
            <a:r>
              <a:rPr lang="en-US" sz="2400">
                <a:ea typeface="ＭＳ Ｐゴシック" pitchFamily="-105" charset="-128"/>
                <a:cs typeface="ＭＳ Ｐゴシック" pitchFamily="-105" charset="-128"/>
              </a:rPr>
              <a:t>Southern Ocean surface circulation: cyclonic subpolar (polar) gyres – Weddell Sea gyre</a:t>
            </a:r>
            <a:endParaRPr lang="en-US">
              <a:ea typeface="ＭＳ Ｐゴシック" pitchFamily="-105" charset="-128"/>
              <a:cs typeface="ＭＳ Ｐゴシック" pitchFamily="-105" charset="-128"/>
            </a:endParaRPr>
          </a:p>
        </p:txBody>
      </p:sp>
      <p:pic>
        <p:nvPicPr>
          <p:cNvPr id="57348" name="Picture 3"/>
          <p:cNvPicPr>
            <a:picLocks noChangeAspect="1" noChangeArrowheads="1"/>
          </p:cNvPicPr>
          <p:nvPr/>
        </p:nvPicPr>
        <p:blipFill>
          <a:blip r:embed="rId4"/>
          <a:srcRect l="47720" t="49878" r="5719" b="30881"/>
          <a:stretch>
            <a:fillRect/>
          </a:stretch>
        </p:blipFill>
        <p:spPr bwMode="auto">
          <a:xfrm>
            <a:off x="-609600" y="1295400"/>
            <a:ext cx="5257800" cy="3081338"/>
          </a:xfrm>
          <a:prstGeom prst="rect">
            <a:avLst/>
          </a:prstGeom>
          <a:noFill/>
          <a:ln w="9525">
            <a:noFill/>
            <a:miter lim="800000"/>
            <a:headEnd/>
            <a:tailEnd/>
          </a:ln>
        </p:spPr>
      </p:pic>
      <p:sp>
        <p:nvSpPr>
          <p:cNvPr id="57349" name="Text Box 7"/>
          <p:cNvSpPr txBox="1">
            <a:spLocks noChangeArrowheads="1"/>
          </p:cNvSpPr>
          <p:nvPr/>
        </p:nvSpPr>
        <p:spPr bwMode="auto">
          <a:xfrm>
            <a:off x="762000" y="5181600"/>
            <a:ext cx="2590800" cy="923925"/>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000000"/>
                </a:solidFill>
              </a:rPr>
              <a:t>Weddell Sea gyre</a:t>
            </a:r>
          </a:p>
          <a:p>
            <a:pPr>
              <a:spcBef>
                <a:spcPct val="50000"/>
              </a:spcBef>
            </a:pPr>
            <a:r>
              <a:rPr lang="en-US" sz="2000">
                <a:solidFill>
                  <a:srgbClr val="000000"/>
                </a:solidFill>
              </a:rPr>
              <a:t>(Reid, 1994)</a:t>
            </a:r>
            <a:endParaRPr lang="en-US">
              <a:solidFill>
                <a:srgbClr val="000000"/>
              </a:solidFill>
            </a:endParaRPr>
          </a:p>
        </p:txBody>
      </p:sp>
      <p:sp>
        <p:nvSpPr>
          <p:cNvPr id="57350" name="Line 8"/>
          <p:cNvSpPr>
            <a:spLocks noChangeShapeType="1"/>
          </p:cNvSpPr>
          <p:nvPr/>
        </p:nvSpPr>
        <p:spPr bwMode="auto">
          <a:xfrm flipV="1">
            <a:off x="2057400" y="3352800"/>
            <a:ext cx="152400" cy="1676400"/>
          </a:xfrm>
          <a:prstGeom prst="line">
            <a:avLst/>
          </a:prstGeom>
          <a:noFill/>
          <a:ln w="76200">
            <a:solidFill>
              <a:srgbClr val="FF0000"/>
            </a:solidFill>
            <a:round/>
            <a:headEnd/>
            <a:tailEnd type="triangle" w="med" len="med"/>
          </a:ln>
        </p:spPr>
        <p:txBody>
          <a:bodyPr wrap="none" anchor="ctr">
            <a:prstTxWarp prst="textNoShape">
              <a:avLst/>
            </a:prstTxWarp>
          </a:bodyPr>
          <a:lstStyle/>
          <a:p>
            <a:endParaRPr lang="en-US"/>
          </a:p>
        </p:txBody>
      </p:sp>
      <p:graphicFrame>
        <p:nvGraphicFramePr>
          <p:cNvPr id="57346" name="Object 2"/>
          <p:cNvGraphicFramePr>
            <a:graphicFrameLocks noChangeAspect="1"/>
          </p:cNvGraphicFramePr>
          <p:nvPr/>
        </p:nvGraphicFramePr>
        <p:xfrm>
          <a:off x="5029200" y="914400"/>
          <a:ext cx="4114800" cy="3654425"/>
        </p:xfrm>
        <a:graphic>
          <a:graphicData uri="http://schemas.openxmlformats.org/presentationml/2006/ole">
            <p:oleObj spid="_x0000_s57346" name="Document" r:id="rId5" imgW="4450080" imgH="3950208" progId="Word.Document.8">
              <p:embed/>
            </p:oleObj>
          </a:graphicData>
        </a:graphic>
      </p:graphicFrame>
      <p:sp>
        <p:nvSpPr>
          <p:cNvPr id="57351" name="Text Box 13"/>
          <p:cNvSpPr txBox="1">
            <a:spLocks noChangeArrowheads="1"/>
          </p:cNvSpPr>
          <p:nvPr/>
        </p:nvSpPr>
        <p:spPr bwMode="auto">
          <a:xfrm>
            <a:off x="4572000" y="4724400"/>
            <a:ext cx="4572000" cy="1508125"/>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000000"/>
                </a:solidFill>
              </a:rPr>
              <a:t>Track of the Endurance (Shackleton): cyclonic through the Weddell Sea ice pack </a:t>
            </a:r>
            <a:r>
              <a:rPr lang="en-US" sz="2000">
                <a:solidFill>
                  <a:srgbClr val="000000"/>
                </a:solidFill>
              </a:rPr>
              <a:t>(Royal Geographic Society)</a:t>
            </a:r>
          </a:p>
        </p:txBody>
      </p:sp>
      <p:sp>
        <p:nvSpPr>
          <p:cNvPr id="57352" name="TextBox 9"/>
          <p:cNvSpPr txBox="1">
            <a:spLocks noChangeArrowheads="1"/>
          </p:cNvSpPr>
          <p:nvPr/>
        </p:nvSpPr>
        <p:spPr bwMode="auto">
          <a:xfrm>
            <a:off x="6934200" y="6400800"/>
            <a:ext cx="2209800" cy="457200"/>
          </a:xfrm>
          <a:prstGeom prst="rect">
            <a:avLst/>
          </a:prstGeom>
          <a:noFill/>
          <a:ln w="9525">
            <a:noFill/>
            <a:miter lim="800000"/>
            <a:headEnd/>
            <a:tailEnd/>
          </a:ln>
        </p:spPr>
        <p:txBody>
          <a:bodyPr>
            <a:prstTxWarp prst="textNoShape">
              <a:avLst/>
            </a:prstTxWarp>
            <a:spAutoFit/>
          </a:bodyPr>
          <a:lstStyle/>
          <a:p>
            <a:r>
              <a:rPr lang="en-US">
                <a:solidFill>
                  <a:srgbClr val="000000"/>
                </a:solidFill>
              </a:rPr>
              <a:t>DPO Fig. 13.10</a:t>
            </a:r>
          </a:p>
        </p:txBody>
      </p:sp>
      <p:sp>
        <p:nvSpPr>
          <p:cNvPr id="57353" name="TextBox 10"/>
          <p:cNvSpPr txBox="1">
            <a:spLocks noChangeArrowheads="1"/>
          </p:cNvSpPr>
          <p:nvPr/>
        </p:nvSpPr>
        <p:spPr bwMode="auto">
          <a:xfrm>
            <a:off x="0" y="6248400"/>
            <a:ext cx="2209800" cy="457200"/>
          </a:xfrm>
          <a:prstGeom prst="rect">
            <a:avLst/>
          </a:prstGeom>
          <a:noFill/>
          <a:ln w="9525">
            <a:noFill/>
            <a:miter lim="800000"/>
            <a:headEnd/>
            <a:tailEnd/>
          </a:ln>
        </p:spPr>
        <p:txBody>
          <a:bodyPr>
            <a:prstTxWarp prst="textNoShape">
              <a:avLst/>
            </a:prstTxWarp>
            <a:spAutoFit/>
          </a:bodyPr>
          <a:lstStyle/>
          <a:p>
            <a:r>
              <a:rPr lang="en-US">
                <a:solidFill>
                  <a:srgbClr val="000000"/>
                </a:solidFill>
              </a:rPr>
              <a:t>DPO Fig. 9.2a</a:t>
            </a:r>
          </a:p>
        </p:txBody>
      </p:sp>
      <p:sp>
        <p:nvSpPr>
          <p:cNvPr id="57354" name="Footer Placeholder 9"/>
          <p:cNvSpPr>
            <a:spLocks noGrp="1"/>
          </p:cNvSpPr>
          <p:nvPr>
            <p:ph type="ftr" sz="quarter" idx="11"/>
          </p:nvPr>
        </p:nvSpPr>
        <p:spPr>
          <a:noFill/>
        </p:spPr>
        <p:txBody>
          <a:bodyPr/>
          <a:lstStyle/>
          <a:p>
            <a:r>
              <a:rPr lang="en-US" smtClean="0">
                <a:latin typeface="Times" pitchFamily="-105" charset="0"/>
              </a:rPr>
              <a:t>Talley SIO 210 (2016)</a:t>
            </a:r>
            <a:endParaRPr lang="en-US">
              <a:latin typeface="Times" pitchFamily="-105" charset="0"/>
            </a:endParaRPr>
          </a:p>
        </p:txBody>
      </p:sp>
      <p:sp>
        <p:nvSpPr>
          <p:cNvPr id="57355" name="Slide Number Placeholder 10"/>
          <p:cNvSpPr>
            <a:spLocks noGrp="1"/>
          </p:cNvSpPr>
          <p:nvPr>
            <p:ph type="sldNum" sz="quarter" idx="12"/>
          </p:nvPr>
        </p:nvSpPr>
        <p:spPr>
          <a:noFill/>
        </p:spPr>
        <p:txBody>
          <a:bodyPr/>
          <a:lstStyle/>
          <a:p>
            <a:fld id="{4782AE14-FC1E-464A-84C3-61D199ED8384}" type="slidenum">
              <a:rPr lang="en-US" smtClean="0">
                <a:latin typeface="Times" pitchFamily="-105" charset="0"/>
              </a:rPr>
              <a:pPr/>
              <a:t>22</a:t>
            </a:fld>
            <a:endParaRPr lang="en-US" smtClean="0">
              <a:latin typeface="Times" pitchFamily="-105" charset="0"/>
            </a:endParaRPr>
          </a:p>
        </p:txBody>
      </p:sp>
      <p:sp>
        <p:nvSpPr>
          <p:cNvPr id="12" name="Date Placeholder 11"/>
          <p:cNvSpPr>
            <a:spLocks noGrp="1"/>
          </p:cNvSpPr>
          <p:nvPr>
            <p:ph type="dt" sz="half" idx="10"/>
          </p:nvPr>
        </p:nvSpPr>
        <p:spPr/>
        <p:txBody>
          <a:bodyPr/>
          <a:lstStyle/>
          <a:p>
            <a:pPr>
              <a:defRPr/>
            </a:pPr>
            <a:fld id="{B3E59B57-B79D-DB4C-A866-E0D60056C4D5}" type="datetime1">
              <a:rPr lang="en-US" smtClean="0"/>
              <a:t>11/28/16</a:t>
            </a:fld>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457200" y="0"/>
            <a:ext cx="8153400" cy="838200"/>
          </a:xfrm>
        </p:spPr>
        <p:txBody>
          <a:bodyPr/>
          <a:lstStyle/>
          <a:p>
            <a:pPr eaLnBrk="1" hangingPunct="1"/>
            <a:r>
              <a:rPr lang="en-US" sz="2400">
                <a:ea typeface="ＭＳ Ｐゴシック" pitchFamily="-105" charset="-128"/>
                <a:cs typeface="ＭＳ Ｐゴシック" pitchFamily="-105" charset="-128"/>
              </a:rPr>
              <a:t>Southern Ocean surface circulation: cyclonic subpolar (polar) gyres – Ross Sea gyre</a:t>
            </a:r>
            <a:endParaRPr lang="en-US">
              <a:ea typeface="ＭＳ Ｐゴシック" pitchFamily="-105" charset="-128"/>
              <a:cs typeface="ＭＳ Ｐゴシック" pitchFamily="-105" charset="-128"/>
            </a:endParaRPr>
          </a:p>
        </p:txBody>
      </p:sp>
      <p:pic>
        <p:nvPicPr>
          <p:cNvPr id="59395" name="Picture 4"/>
          <p:cNvPicPr>
            <a:picLocks noChangeAspect="1" noChangeArrowheads="1"/>
          </p:cNvPicPr>
          <p:nvPr/>
        </p:nvPicPr>
        <p:blipFill>
          <a:blip r:embed="rId3"/>
          <a:srcRect l="11305" t="51561" r="6822" b="27626"/>
          <a:stretch>
            <a:fillRect/>
          </a:stretch>
        </p:blipFill>
        <p:spPr bwMode="auto">
          <a:xfrm>
            <a:off x="0" y="1295400"/>
            <a:ext cx="9144000" cy="2981325"/>
          </a:xfrm>
          <a:prstGeom prst="rect">
            <a:avLst/>
          </a:prstGeom>
          <a:noFill/>
          <a:ln w="9525">
            <a:noFill/>
            <a:miter lim="800000"/>
            <a:headEnd/>
            <a:tailEnd/>
          </a:ln>
        </p:spPr>
      </p:pic>
      <p:sp>
        <p:nvSpPr>
          <p:cNvPr id="59396" name="Text Box 5"/>
          <p:cNvSpPr txBox="1">
            <a:spLocks noChangeArrowheads="1"/>
          </p:cNvSpPr>
          <p:nvPr/>
        </p:nvSpPr>
        <p:spPr bwMode="auto">
          <a:xfrm>
            <a:off x="2286000" y="5029200"/>
            <a:ext cx="41910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000000"/>
                </a:solidFill>
              </a:rPr>
              <a:t>Ross Sea gyre </a:t>
            </a:r>
            <a:r>
              <a:rPr lang="en-US" sz="2000">
                <a:solidFill>
                  <a:srgbClr val="000000"/>
                </a:solidFill>
              </a:rPr>
              <a:t>(Reid, 1997)</a:t>
            </a:r>
            <a:endParaRPr lang="en-US">
              <a:solidFill>
                <a:srgbClr val="000000"/>
              </a:solidFill>
            </a:endParaRPr>
          </a:p>
        </p:txBody>
      </p:sp>
      <p:sp>
        <p:nvSpPr>
          <p:cNvPr id="59397" name="Line 8"/>
          <p:cNvSpPr>
            <a:spLocks noChangeShapeType="1"/>
          </p:cNvSpPr>
          <p:nvPr/>
        </p:nvSpPr>
        <p:spPr bwMode="auto">
          <a:xfrm flipV="1">
            <a:off x="3581400" y="3505200"/>
            <a:ext cx="838200" cy="1371600"/>
          </a:xfrm>
          <a:prstGeom prst="line">
            <a:avLst/>
          </a:prstGeom>
          <a:noFill/>
          <a:ln w="76200">
            <a:solidFill>
              <a:srgbClr val="FF0000"/>
            </a:solidFill>
            <a:round/>
            <a:headEnd/>
            <a:tailEnd type="triangle" w="med" len="med"/>
          </a:ln>
        </p:spPr>
        <p:txBody>
          <a:bodyPr wrap="none" anchor="ctr">
            <a:prstTxWarp prst="textNoShape">
              <a:avLst/>
            </a:prstTxWarp>
          </a:bodyPr>
          <a:lstStyle/>
          <a:p>
            <a:endParaRPr lang="en-US"/>
          </a:p>
        </p:txBody>
      </p:sp>
      <p:sp>
        <p:nvSpPr>
          <p:cNvPr id="59398" name="TextBox 7"/>
          <p:cNvSpPr txBox="1">
            <a:spLocks noChangeArrowheads="1"/>
          </p:cNvSpPr>
          <p:nvPr/>
        </p:nvSpPr>
        <p:spPr bwMode="auto">
          <a:xfrm>
            <a:off x="6934200" y="6400800"/>
            <a:ext cx="2209800" cy="457200"/>
          </a:xfrm>
          <a:prstGeom prst="rect">
            <a:avLst/>
          </a:prstGeom>
          <a:noFill/>
          <a:ln w="9525">
            <a:noFill/>
            <a:miter lim="800000"/>
            <a:headEnd/>
            <a:tailEnd/>
          </a:ln>
        </p:spPr>
        <p:txBody>
          <a:bodyPr>
            <a:prstTxWarp prst="textNoShape">
              <a:avLst/>
            </a:prstTxWarp>
            <a:spAutoFit/>
          </a:bodyPr>
          <a:lstStyle/>
          <a:p>
            <a:r>
              <a:rPr lang="en-US">
                <a:solidFill>
                  <a:srgbClr val="000000"/>
                </a:solidFill>
              </a:rPr>
              <a:t>DPO Fig. 10.2a</a:t>
            </a:r>
          </a:p>
        </p:txBody>
      </p:sp>
      <p:sp>
        <p:nvSpPr>
          <p:cNvPr id="59399" name="Footer Placeholder 6"/>
          <p:cNvSpPr>
            <a:spLocks noGrp="1"/>
          </p:cNvSpPr>
          <p:nvPr>
            <p:ph type="ftr" sz="quarter" idx="11"/>
          </p:nvPr>
        </p:nvSpPr>
        <p:spPr>
          <a:noFill/>
        </p:spPr>
        <p:txBody>
          <a:bodyPr/>
          <a:lstStyle/>
          <a:p>
            <a:r>
              <a:rPr lang="en-US" smtClean="0">
                <a:latin typeface="Times" pitchFamily="-105" charset="0"/>
              </a:rPr>
              <a:t>Talley SIO 210 (2016)</a:t>
            </a:r>
            <a:endParaRPr lang="en-US">
              <a:latin typeface="Times" pitchFamily="-105" charset="0"/>
            </a:endParaRPr>
          </a:p>
        </p:txBody>
      </p:sp>
      <p:sp>
        <p:nvSpPr>
          <p:cNvPr id="59400" name="Slide Number Placeholder 7"/>
          <p:cNvSpPr>
            <a:spLocks noGrp="1"/>
          </p:cNvSpPr>
          <p:nvPr>
            <p:ph type="sldNum" sz="quarter" idx="12"/>
          </p:nvPr>
        </p:nvSpPr>
        <p:spPr>
          <a:noFill/>
        </p:spPr>
        <p:txBody>
          <a:bodyPr/>
          <a:lstStyle/>
          <a:p>
            <a:fld id="{03D65566-6746-F442-90AA-BBA4F63212C4}" type="slidenum">
              <a:rPr lang="en-US" smtClean="0">
                <a:latin typeface="Times" pitchFamily="-105" charset="0"/>
              </a:rPr>
              <a:pPr/>
              <a:t>23</a:t>
            </a:fld>
            <a:endParaRPr lang="en-US" smtClean="0">
              <a:latin typeface="Times" pitchFamily="-105" charset="0"/>
            </a:endParaRPr>
          </a:p>
        </p:txBody>
      </p:sp>
      <p:sp>
        <p:nvSpPr>
          <p:cNvPr id="9" name="Date Placeholder 8"/>
          <p:cNvSpPr>
            <a:spLocks noGrp="1"/>
          </p:cNvSpPr>
          <p:nvPr>
            <p:ph type="dt" sz="half" idx="10"/>
          </p:nvPr>
        </p:nvSpPr>
        <p:spPr/>
        <p:txBody>
          <a:bodyPr/>
          <a:lstStyle/>
          <a:p>
            <a:pPr>
              <a:defRPr/>
            </a:pPr>
            <a:fld id="{DFD3E747-7EE4-BA4B-B1CC-E5C977FFAEE2}" type="datetime1">
              <a:rPr lang="en-US" smtClean="0"/>
              <a:t>11/28/16</a:t>
            </a:fld>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4038600" y="0"/>
            <a:ext cx="4953000" cy="2133600"/>
          </a:xfrm>
        </p:spPr>
        <p:txBody>
          <a:bodyPr/>
          <a:lstStyle/>
          <a:p>
            <a:pPr eaLnBrk="1" hangingPunct="1"/>
            <a:r>
              <a:rPr lang="en-US">
                <a:ea typeface="ＭＳ Ｐゴシック" pitchFamily="-105" charset="-128"/>
                <a:cs typeface="ＭＳ Ｐゴシック" pitchFamily="-105" charset="-128"/>
              </a:rPr>
              <a:t>Southern Ocean surface circulation</a:t>
            </a:r>
            <a:r>
              <a:rPr lang="en-US" sz="2000">
                <a:ea typeface="ＭＳ Ｐゴシック" pitchFamily="-105" charset="-128"/>
                <a:cs typeface="ＭＳ Ｐゴシック" pitchFamily="-105" charset="-128"/>
              </a:rPr>
              <a:t> </a:t>
            </a:r>
            <a:br>
              <a:rPr lang="en-US" sz="2000">
                <a:ea typeface="ＭＳ Ｐゴシック" pitchFamily="-105" charset="-128"/>
                <a:cs typeface="ＭＳ Ｐゴシック" pitchFamily="-105" charset="-128"/>
              </a:rPr>
            </a:br>
            <a:r>
              <a:rPr lang="en-US" sz="2000">
                <a:ea typeface="ＭＳ Ｐゴシック" pitchFamily="-105" charset="-128"/>
                <a:cs typeface="ＭＳ Ｐゴシック" pitchFamily="-105" charset="-128"/>
              </a:rPr>
              <a:t/>
            </a:r>
            <a:br>
              <a:rPr lang="en-US" sz="2000">
                <a:ea typeface="ＭＳ Ｐゴシック" pitchFamily="-105" charset="-128"/>
                <a:cs typeface="ＭＳ Ｐゴシック" pitchFamily="-105" charset="-128"/>
              </a:rPr>
            </a:br>
            <a:r>
              <a:rPr lang="en-US" sz="2000">
                <a:solidFill>
                  <a:srgbClr val="000000"/>
                </a:solidFill>
                <a:ea typeface="ＭＳ Ｐゴシック" pitchFamily="-105" charset="-128"/>
                <a:cs typeface="ＭＳ Ｐゴシック" pitchFamily="-105" charset="-128"/>
              </a:rPr>
              <a:t>Connection to anticyclonic subtropical gyres</a:t>
            </a:r>
            <a:endParaRPr lang="en-US">
              <a:solidFill>
                <a:srgbClr val="000000"/>
              </a:solidFill>
              <a:ea typeface="ＭＳ Ｐゴシック" pitchFamily="-105" charset="-128"/>
              <a:cs typeface="ＭＳ Ｐゴシック" pitchFamily="-105" charset="-128"/>
            </a:endParaRPr>
          </a:p>
        </p:txBody>
      </p:sp>
      <p:pic>
        <p:nvPicPr>
          <p:cNvPr id="61443" name="Picture 3"/>
          <p:cNvPicPr>
            <a:picLocks noChangeAspect="1" noChangeArrowheads="1"/>
          </p:cNvPicPr>
          <p:nvPr/>
        </p:nvPicPr>
        <p:blipFill>
          <a:blip r:embed="rId3"/>
          <a:srcRect l="43672" t="37744" r="-3391" b="30881"/>
          <a:stretch>
            <a:fillRect/>
          </a:stretch>
        </p:blipFill>
        <p:spPr bwMode="auto">
          <a:xfrm>
            <a:off x="0" y="0"/>
            <a:ext cx="3886200" cy="2895600"/>
          </a:xfrm>
          <a:prstGeom prst="rect">
            <a:avLst/>
          </a:prstGeom>
          <a:noFill/>
          <a:ln w="9525">
            <a:noFill/>
            <a:miter lim="800000"/>
            <a:headEnd/>
            <a:tailEnd/>
          </a:ln>
        </p:spPr>
      </p:pic>
      <p:pic>
        <p:nvPicPr>
          <p:cNvPr id="61444" name="Picture 4"/>
          <p:cNvPicPr>
            <a:picLocks noChangeAspect="1" noChangeArrowheads="1"/>
          </p:cNvPicPr>
          <p:nvPr/>
        </p:nvPicPr>
        <p:blipFill>
          <a:blip r:embed="rId4"/>
          <a:srcRect l="6187" t="40254" b="27626"/>
          <a:stretch>
            <a:fillRect/>
          </a:stretch>
        </p:blipFill>
        <p:spPr bwMode="auto">
          <a:xfrm>
            <a:off x="4038600" y="4616450"/>
            <a:ext cx="5105400" cy="2241550"/>
          </a:xfrm>
          <a:prstGeom prst="rect">
            <a:avLst/>
          </a:prstGeom>
          <a:noFill/>
          <a:ln w="9525">
            <a:noFill/>
            <a:miter lim="800000"/>
            <a:headEnd/>
            <a:tailEnd/>
          </a:ln>
        </p:spPr>
      </p:pic>
      <p:pic>
        <p:nvPicPr>
          <p:cNvPr id="61445" name="Picture 5"/>
          <p:cNvPicPr>
            <a:picLocks noChangeAspect="1" noChangeArrowheads="1"/>
          </p:cNvPicPr>
          <p:nvPr/>
        </p:nvPicPr>
        <p:blipFill>
          <a:blip r:embed="rId5"/>
          <a:srcRect l="33266" t="-84" r="6554" b="10660"/>
          <a:stretch>
            <a:fillRect/>
          </a:stretch>
        </p:blipFill>
        <p:spPr bwMode="auto">
          <a:xfrm rot="5434962">
            <a:off x="3844925" y="1412875"/>
            <a:ext cx="2133600" cy="4184650"/>
          </a:xfrm>
          <a:prstGeom prst="rect">
            <a:avLst/>
          </a:prstGeom>
          <a:noFill/>
          <a:ln w="9525">
            <a:noFill/>
            <a:miter lim="800000"/>
            <a:headEnd/>
            <a:tailEnd/>
          </a:ln>
        </p:spPr>
      </p:pic>
      <p:sp>
        <p:nvSpPr>
          <p:cNvPr id="61446" name="Line 8"/>
          <p:cNvSpPr>
            <a:spLocks noChangeShapeType="1"/>
          </p:cNvSpPr>
          <p:nvPr/>
        </p:nvSpPr>
        <p:spPr bwMode="auto">
          <a:xfrm flipH="1" flipV="1">
            <a:off x="1371600" y="1295400"/>
            <a:ext cx="3048000" cy="228600"/>
          </a:xfrm>
          <a:prstGeom prst="line">
            <a:avLst/>
          </a:prstGeom>
          <a:noFill/>
          <a:ln w="76200">
            <a:solidFill>
              <a:srgbClr val="FF0000"/>
            </a:solidFill>
            <a:round/>
            <a:headEnd/>
            <a:tailEnd type="triangle" w="med" len="med"/>
          </a:ln>
        </p:spPr>
        <p:txBody>
          <a:bodyPr wrap="none" anchor="ctr">
            <a:prstTxWarp prst="textNoShape">
              <a:avLst/>
            </a:prstTxWarp>
          </a:bodyPr>
          <a:lstStyle/>
          <a:p>
            <a:endParaRPr lang="en-US"/>
          </a:p>
        </p:txBody>
      </p:sp>
      <p:sp>
        <p:nvSpPr>
          <p:cNvPr id="61447" name="Line 9"/>
          <p:cNvSpPr>
            <a:spLocks noChangeShapeType="1"/>
          </p:cNvSpPr>
          <p:nvPr/>
        </p:nvSpPr>
        <p:spPr bwMode="auto">
          <a:xfrm flipH="1">
            <a:off x="4267200" y="2057400"/>
            <a:ext cx="990600" cy="1600200"/>
          </a:xfrm>
          <a:prstGeom prst="line">
            <a:avLst/>
          </a:prstGeom>
          <a:noFill/>
          <a:ln w="76200">
            <a:solidFill>
              <a:srgbClr val="FF0000"/>
            </a:solidFill>
            <a:round/>
            <a:headEnd/>
            <a:tailEnd type="triangle" w="med" len="med"/>
          </a:ln>
        </p:spPr>
        <p:txBody>
          <a:bodyPr wrap="none" anchor="ctr">
            <a:prstTxWarp prst="textNoShape">
              <a:avLst/>
            </a:prstTxWarp>
          </a:bodyPr>
          <a:lstStyle/>
          <a:p>
            <a:endParaRPr lang="en-US"/>
          </a:p>
        </p:txBody>
      </p:sp>
      <p:sp>
        <p:nvSpPr>
          <p:cNvPr id="61448" name="Line 10"/>
          <p:cNvSpPr>
            <a:spLocks noChangeShapeType="1"/>
          </p:cNvSpPr>
          <p:nvPr/>
        </p:nvSpPr>
        <p:spPr bwMode="auto">
          <a:xfrm flipH="1">
            <a:off x="6248400" y="2209800"/>
            <a:ext cx="990600" cy="3505200"/>
          </a:xfrm>
          <a:prstGeom prst="line">
            <a:avLst/>
          </a:prstGeom>
          <a:noFill/>
          <a:ln w="76200">
            <a:solidFill>
              <a:srgbClr val="FF0000"/>
            </a:solidFill>
            <a:round/>
            <a:headEnd/>
            <a:tailEnd type="triangle" w="med" len="med"/>
          </a:ln>
        </p:spPr>
        <p:txBody>
          <a:bodyPr wrap="none" anchor="ctr">
            <a:prstTxWarp prst="textNoShape">
              <a:avLst/>
            </a:prstTxWarp>
          </a:bodyPr>
          <a:lstStyle/>
          <a:p>
            <a:endParaRPr lang="en-US"/>
          </a:p>
        </p:txBody>
      </p:sp>
      <p:sp>
        <p:nvSpPr>
          <p:cNvPr id="61449" name="Text Box 11"/>
          <p:cNvSpPr txBox="1">
            <a:spLocks noChangeArrowheads="1"/>
          </p:cNvSpPr>
          <p:nvPr/>
        </p:nvSpPr>
        <p:spPr bwMode="auto">
          <a:xfrm>
            <a:off x="0" y="5486400"/>
            <a:ext cx="3962400" cy="1176338"/>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rgbClr val="000000"/>
                </a:solidFill>
                <a:latin typeface="Verdana" pitchFamily="-105" charset="0"/>
              </a:rPr>
              <a:t>Adjusted steric height</a:t>
            </a:r>
          </a:p>
          <a:p>
            <a:pPr>
              <a:spcBef>
                <a:spcPct val="50000"/>
              </a:spcBef>
            </a:pPr>
            <a:r>
              <a:rPr lang="en-US" sz="2000">
                <a:solidFill>
                  <a:srgbClr val="000000"/>
                </a:solidFill>
                <a:latin typeface="Verdana" pitchFamily="-105" charset="0"/>
              </a:rPr>
              <a:t>(Reid, 1994, 1997, 2003)</a:t>
            </a:r>
            <a:r>
              <a:rPr lang="en-US" sz="2000">
                <a:latin typeface="Verdana" pitchFamily="-105" charset="0"/>
              </a:rPr>
              <a:t/>
            </a:r>
            <a:br>
              <a:rPr lang="en-US" sz="2000">
                <a:latin typeface="Verdana" pitchFamily="-105" charset="0"/>
              </a:rPr>
            </a:br>
            <a:endParaRPr lang="en-US" sz="2000">
              <a:solidFill>
                <a:schemeClr val="folHlink"/>
              </a:solidFill>
              <a:latin typeface="Verdana" pitchFamily="-105" charset="0"/>
            </a:endParaRPr>
          </a:p>
        </p:txBody>
      </p:sp>
      <p:sp>
        <p:nvSpPr>
          <p:cNvPr id="61450" name="Footer Placeholder 9"/>
          <p:cNvSpPr>
            <a:spLocks noGrp="1"/>
          </p:cNvSpPr>
          <p:nvPr>
            <p:ph type="ftr" sz="quarter" idx="11"/>
          </p:nvPr>
        </p:nvSpPr>
        <p:spPr>
          <a:noFill/>
        </p:spPr>
        <p:txBody>
          <a:bodyPr/>
          <a:lstStyle/>
          <a:p>
            <a:r>
              <a:rPr lang="en-US" smtClean="0">
                <a:latin typeface="Times" pitchFamily="-105" charset="0"/>
              </a:rPr>
              <a:t>Talley SIO 210 (2016)</a:t>
            </a:r>
            <a:endParaRPr lang="en-US">
              <a:latin typeface="Times" pitchFamily="-105" charset="0"/>
            </a:endParaRPr>
          </a:p>
        </p:txBody>
      </p:sp>
      <p:sp>
        <p:nvSpPr>
          <p:cNvPr id="61451" name="Slide Number Placeholder 10"/>
          <p:cNvSpPr>
            <a:spLocks noGrp="1"/>
          </p:cNvSpPr>
          <p:nvPr>
            <p:ph type="sldNum" sz="quarter" idx="12"/>
          </p:nvPr>
        </p:nvSpPr>
        <p:spPr>
          <a:noFill/>
        </p:spPr>
        <p:txBody>
          <a:bodyPr/>
          <a:lstStyle/>
          <a:p>
            <a:fld id="{19376F33-BEB3-3140-A7F5-1FECAEA79877}" type="slidenum">
              <a:rPr lang="en-US" smtClean="0">
                <a:latin typeface="Times" pitchFamily="-105" charset="0"/>
              </a:rPr>
              <a:pPr/>
              <a:t>24</a:t>
            </a:fld>
            <a:endParaRPr lang="en-US" smtClean="0">
              <a:latin typeface="Times" pitchFamily="-105" charset="0"/>
            </a:endParaRPr>
          </a:p>
        </p:txBody>
      </p:sp>
      <p:sp>
        <p:nvSpPr>
          <p:cNvPr id="12" name="Date Placeholder 11"/>
          <p:cNvSpPr>
            <a:spLocks noGrp="1"/>
          </p:cNvSpPr>
          <p:nvPr>
            <p:ph type="dt" sz="half" idx="10"/>
          </p:nvPr>
        </p:nvSpPr>
        <p:spPr/>
        <p:txBody>
          <a:bodyPr/>
          <a:lstStyle/>
          <a:p>
            <a:pPr>
              <a:defRPr/>
            </a:pPr>
            <a:fld id="{6804B40F-0761-F34C-B317-55AB9B79FF99}" type="datetime1">
              <a:rPr lang="en-US" smtClean="0"/>
              <a:t>11/28/16</a:t>
            </a:fld>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152400" y="152400"/>
            <a:ext cx="9144000" cy="457200"/>
          </a:xfrm>
        </p:spPr>
        <p:txBody>
          <a:bodyPr/>
          <a:lstStyle/>
          <a:p>
            <a:pPr eaLnBrk="1" hangingPunct="1"/>
            <a:r>
              <a:rPr lang="en-US">
                <a:ea typeface="ＭＳ Ｐゴシック" pitchFamily="-105" charset="-128"/>
                <a:cs typeface="ＭＳ Ｐゴシック" pitchFamily="-105" charset="-128"/>
              </a:rPr>
              <a:t>Southern Ocean deep circulation</a:t>
            </a:r>
          </a:p>
        </p:txBody>
      </p:sp>
      <p:sp>
        <p:nvSpPr>
          <p:cNvPr id="63491" name="Rectangle 7"/>
          <p:cNvSpPr>
            <a:spLocks noChangeArrowheads="1"/>
          </p:cNvSpPr>
          <p:nvPr/>
        </p:nvSpPr>
        <p:spPr bwMode="auto">
          <a:xfrm>
            <a:off x="381000" y="3429000"/>
            <a:ext cx="8382000" cy="3046413"/>
          </a:xfrm>
          <a:prstGeom prst="rect">
            <a:avLst/>
          </a:prstGeom>
          <a:noFill/>
          <a:ln w="9525">
            <a:noFill/>
            <a:miter lim="800000"/>
            <a:headEnd/>
            <a:tailEnd/>
          </a:ln>
        </p:spPr>
        <p:txBody>
          <a:bodyPr>
            <a:prstTxWarp prst="textNoShape">
              <a:avLst/>
            </a:prstTxWarp>
            <a:spAutoFit/>
          </a:bodyPr>
          <a:lstStyle/>
          <a:p>
            <a:r>
              <a:rPr lang="en-US">
                <a:solidFill>
                  <a:srgbClr val="000000"/>
                </a:solidFill>
                <a:latin typeface="Verdana" pitchFamily="-105" charset="0"/>
              </a:rPr>
              <a:t>At 2000 dbar: </a:t>
            </a:r>
          </a:p>
          <a:p>
            <a:pPr>
              <a:buFontTx/>
              <a:buChar char="•"/>
            </a:pPr>
            <a:r>
              <a:rPr lang="en-US">
                <a:solidFill>
                  <a:srgbClr val="000000"/>
                </a:solidFill>
                <a:latin typeface="Verdana" pitchFamily="-105" charset="0"/>
              </a:rPr>
              <a:t>	very similar direction as surface circulation</a:t>
            </a:r>
          </a:p>
          <a:p>
            <a:pPr lvl="2"/>
            <a:r>
              <a:rPr lang="en-US">
                <a:solidFill>
                  <a:srgbClr val="000000"/>
                </a:solidFill>
                <a:latin typeface="Verdana" pitchFamily="-105" charset="0"/>
              </a:rPr>
              <a:t>(ACC, Weddell and Ross Sea gyres)</a:t>
            </a:r>
          </a:p>
          <a:p>
            <a:pPr lvl="2"/>
            <a:r>
              <a:rPr lang="en-US">
                <a:solidFill>
                  <a:srgbClr val="000000"/>
                </a:solidFill>
                <a:latin typeface="Verdana" pitchFamily="-105" charset="0"/>
              </a:rPr>
              <a:t>“</a:t>
            </a:r>
            <a:r>
              <a:rPr lang="en-US">
                <a:solidFill>
                  <a:srgbClr val="FF0000"/>
                </a:solidFill>
                <a:latin typeface="Verdana" pitchFamily="-105" charset="0"/>
              </a:rPr>
              <a:t>equivalent barotropic</a:t>
            </a:r>
            <a:r>
              <a:rPr lang="en-US">
                <a:solidFill>
                  <a:srgbClr val="000000"/>
                </a:solidFill>
                <a:latin typeface="Verdana" pitchFamily="-105" charset="0"/>
              </a:rPr>
              <a:t>”: “</a:t>
            </a:r>
            <a:r>
              <a:rPr lang="en-US">
                <a:solidFill>
                  <a:srgbClr val="FF0000"/>
                </a:solidFill>
                <a:latin typeface="Verdana" pitchFamily="-105" charset="0"/>
              </a:rPr>
              <a:t>barotropic</a:t>
            </a:r>
            <a:r>
              <a:rPr lang="en-US">
                <a:solidFill>
                  <a:srgbClr val="000000"/>
                </a:solidFill>
                <a:latin typeface="Verdana" pitchFamily="-105" charset="0"/>
              </a:rPr>
              <a:t>” = same top to bottom; “equivalent” means there’s vertical shear but flow is in same direction at all depths</a:t>
            </a:r>
          </a:p>
          <a:p>
            <a:pPr>
              <a:buFontTx/>
              <a:buChar char="•"/>
            </a:pPr>
            <a:r>
              <a:rPr lang="en-US">
                <a:solidFill>
                  <a:srgbClr val="000000"/>
                </a:solidFill>
                <a:latin typeface="Verdana" pitchFamily="-105" charset="0"/>
              </a:rPr>
              <a:t>	weaker currents</a:t>
            </a:r>
            <a:endParaRPr lang="en-US" sz="2000">
              <a:solidFill>
                <a:srgbClr val="000000"/>
              </a:solidFill>
              <a:latin typeface="Verdana" pitchFamily="-105" charset="0"/>
            </a:endParaRPr>
          </a:p>
        </p:txBody>
      </p:sp>
      <p:sp>
        <p:nvSpPr>
          <p:cNvPr id="63492" name="Text Box 12"/>
          <p:cNvSpPr txBox="1">
            <a:spLocks noChangeArrowheads="1"/>
          </p:cNvSpPr>
          <p:nvPr/>
        </p:nvSpPr>
        <p:spPr bwMode="auto">
          <a:xfrm>
            <a:off x="7543800" y="3200400"/>
            <a:ext cx="1600200" cy="457200"/>
          </a:xfrm>
          <a:prstGeom prst="rect">
            <a:avLst/>
          </a:prstGeom>
          <a:solidFill>
            <a:schemeClr val="tx1"/>
          </a:solidFill>
          <a:ln w="9525">
            <a:noFill/>
            <a:miter lim="800000"/>
            <a:headEnd/>
            <a:tailEnd/>
          </a:ln>
        </p:spPr>
        <p:txBody>
          <a:bodyPr>
            <a:prstTxWarp prst="textNoShape">
              <a:avLst/>
            </a:prstTxWarp>
            <a:spAutoFit/>
          </a:bodyPr>
          <a:lstStyle/>
          <a:p>
            <a:pPr>
              <a:spcBef>
                <a:spcPct val="50000"/>
              </a:spcBef>
            </a:pPr>
            <a:r>
              <a:rPr lang="en-US">
                <a:solidFill>
                  <a:srgbClr val="FF0906"/>
                </a:solidFill>
              </a:rPr>
              <a:t>2000 dbar</a:t>
            </a:r>
            <a:endParaRPr lang="en-US"/>
          </a:p>
        </p:txBody>
      </p:sp>
      <p:sp>
        <p:nvSpPr>
          <p:cNvPr id="63493" name="Text Box 18"/>
          <p:cNvSpPr txBox="1">
            <a:spLocks noChangeArrowheads="1"/>
          </p:cNvSpPr>
          <p:nvPr/>
        </p:nvSpPr>
        <p:spPr bwMode="auto">
          <a:xfrm>
            <a:off x="2667000" y="6456363"/>
            <a:ext cx="3657600" cy="401637"/>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rgbClr val="000000"/>
                </a:solidFill>
                <a:latin typeface="Verdana" pitchFamily="-105" charset="0"/>
              </a:rPr>
              <a:t>(Reid, 1994, 1997, 2003)</a:t>
            </a:r>
            <a:endParaRPr lang="en-US" sz="1600">
              <a:solidFill>
                <a:srgbClr val="000000"/>
              </a:solidFill>
              <a:latin typeface="Verdana" pitchFamily="-105" charset="0"/>
            </a:endParaRPr>
          </a:p>
        </p:txBody>
      </p:sp>
      <p:pic>
        <p:nvPicPr>
          <p:cNvPr id="63494" name="Picture 11" descr="fig14.4a_reid2000_combined_ppt2pdf_DPO.pdf"/>
          <p:cNvPicPr>
            <a:picLocks noChangeAspect="1"/>
          </p:cNvPicPr>
          <p:nvPr/>
        </p:nvPicPr>
        <p:blipFill>
          <a:blip r:embed="rId3"/>
          <a:srcRect l="9167" t="46703" r="9167" b="26878"/>
          <a:stretch>
            <a:fillRect/>
          </a:stretch>
        </p:blipFill>
        <p:spPr bwMode="auto">
          <a:xfrm>
            <a:off x="-857250" y="914400"/>
            <a:ext cx="10001250" cy="2286000"/>
          </a:xfrm>
          <a:prstGeom prst="rect">
            <a:avLst/>
          </a:prstGeom>
          <a:noFill/>
          <a:ln w="9525">
            <a:noFill/>
            <a:miter lim="800000"/>
            <a:headEnd/>
            <a:tailEnd/>
          </a:ln>
        </p:spPr>
      </p:pic>
      <p:sp>
        <p:nvSpPr>
          <p:cNvPr id="63495" name="TextBox 12"/>
          <p:cNvSpPr txBox="1">
            <a:spLocks noChangeArrowheads="1"/>
          </p:cNvSpPr>
          <p:nvPr/>
        </p:nvSpPr>
        <p:spPr bwMode="auto">
          <a:xfrm>
            <a:off x="6705600" y="6396038"/>
            <a:ext cx="2209800" cy="461962"/>
          </a:xfrm>
          <a:prstGeom prst="rect">
            <a:avLst/>
          </a:prstGeom>
          <a:noFill/>
          <a:ln w="9525">
            <a:noFill/>
            <a:miter lim="800000"/>
            <a:headEnd/>
            <a:tailEnd/>
          </a:ln>
        </p:spPr>
        <p:txBody>
          <a:bodyPr>
            <a:prstTxWarp prst="textNoShape">
              <a:avLst/>
            </a:prstTxWarp>
            <a:spAutoFit/>
          </a:bodyPr>
          <a:lstStyle/>
          <a:p>
            <a:r>
              <a:rPr lang="en-US">
                <a:solidFill>
                  <a:srgbClr val="000000"/>
                </a:solidFill>
              </a:rPr>
              <a:t>DPO Fig. 14.4a</a:t>
            </a:r>
          </a:p>
        </p:txBody>
      </p:sp>
      <p:sp>
        <p:nvSpPr>
          <p:cNvPr id="63496" name="Footer Placeholder 7"/>
          <p:cNvSpPr>
            <a:spLocks noGrp="1"/>
          </p:cNvSpPr>
          <p:nvPr>
            <p:ph type="ftr" sz="quarter" idx="11"/>
          </p:nvPr>
        </p:nvSpPr>
        <p:spPr>
          <a:noFill/>
        </p:spPr>
        <p:txBody>
          <a:bodyPr/>
          <a:lstStyle/>
          <a:p>
            <a:r>
              <a:rPr lang="en-US" smtClean="0">
                <a:latin typeface="Times" pitchFamily="-105" charset="0"/>
              </a:rPr>
              <a:t>Talley SIO 210 (2016)</a:t>
            </a:r>
            <a:endParaRPr lang="en-US">
              <a:latin typeface="Times" pitchFamily="-105" charset="0"/>
            </a:endParaRPr>
          </a:p>
        </p:txBody>
      </p:sp>
      <p:sp>
        <p:nvSpPr>
          <p:cNvPr id="63497" name="Slide Number Placeholder 8"/>
          <p:cNvSpPr>
            <a:spLocks noGrp="1"/>
          </p:cNvSpPr>
          <p:nvPr>
            <p:ph type="sldNum" sz="quarter" idx="12"/>
          </p:nvPr>
        </p:nvSpPr>
        <p:spPr>
          <a:noFill/>
        </p:spPr>
        <p:txBody>
          <a:bodyPr/>
          <a:lstStyle/>
          <a:p>
            <a:fld id="{735D4713-7804-B846-B675-9DD3C6C39AD2}" type="slidenum">
              <a:rPr lang="en-US" smtClean="0">
                <a:latin typeface="Times" pitchFamily="-105" charset="0"/>
              </a:rPr>
              <a:pPr/>
              <a:t>25</a:t>
            </a:fld>
            <a:endParaRPr lang="en-US" smtClean="0">
              <a:latin typeface="Times" pitchFamily="-105" charset="0"/>
            </a:endParaRPr>
          </a:p>
        </p:txBody>
      </p:sp>
      <p:sp>
        <p:nvSpPr>
          <p:cNvPr id="10" name="Date Placeholder 9"/>
          <p:cNvSpPr>
            <a:spLocks noGrp="1"/>
          </p:cNvSpPr>
          <p:nvPr>
            <p:ph type="dt" sz="half" idx="10"/>
          </p:nvPr>
        </p:nvSpPr>
        <p:spPr/>
        <p:txBody>
          <a:bodyPr/>
          <a:lstStyle/>
          <a:p>
            <a:pPr>
              <a:defRPr/>
            </a:pPr>
            <a:fld id="{D276CB69-BD41-9F4E-AB9D-55AC21048FA5}" type="datetime1">
              <a:rPr lang="en-US" smtClean="0"/>
              <a:t>11/28/16</a:t>
            </a:fld>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152400" y="152400"/>
            <a:ext cx="9144000" cy="457200"/>
          </a:xfrm>
        </p:spPr>
        <p:txBody>
          <a:bodyPr/>
          <a:lstStyle/>
          <a:p>
            <a:pPr eaLnBrk="1" hangingPunct="1"/>
            <a:r>
              <a:rPr lang="en-US">
                <a:ea typeface="ＭＳ Ｐゴシック" pitchFamily="-105" charset="-128"/>
                <a:cs typeface="ＭＳ Ｐゴシック" pitchFamily="-105" charset="-128"/>
              </a:rPr>
              <a:t>Southern Ocean abyssal circulation</a:t>
            </a:r>
          </a:p>
        </p:txBody>
      </p:sp>
      <p:sp>
        <p:nvSpPr>
          <p:cNvPr id="65539" name="Rectangle 7"/>
          <p:cNvSpPr>
            <a:spLocks noChangeArrowheads="1"/>
          </p:cNvSpPr>
          <p:nvPr/>
        </p:nvSpPr>
        <p:spPr bwMode="auto">
          <a:xfrm>
            <a:off x="533400" y="609600"/>
            <a:ext cx="8077200" cy="1949450"/>
          </a:xfrm>
          <a:prstGeom prst="rect">
            <a:avLst/>
          </a:prstGeom>
          <a:noFill/>
          <a:ln w="9525">
            <a:noFill/>
            <a:miter lim="800000"/>
            <a:headEnd/>
            <a:tailEnd/>
          </a:ln>
        </p:spPr>
        <p:txBody>
          <a:bodyPr>
            <a:prstTxWarp prst="textNoShape">
              <a:avLst/>
            </a:prstTxWarp>
            <a:spAutoFit/>
          </a:bodyPr>
          <a:lstStyle/>
          <a:p>
            <a:r>
              <a:rPr lang="en-US" sz="2000">
                <a:solidFill>
                  <a:srgbClr val="000000"/>
                </a:solidFill>
                <a:latin typeface="Verdana" pitchFamily="-105" charset="0"/>
              </a:rPr>
              <a:t>At 4000 dbar:</a:t>
            </a:r>
          </a:p>
          <a:p>
            <a:r>
              <a:rPr lang="en-US" sz="2000">
                <a:solidFill>
                  <a:srgbClr val="000000"/>
                </a:solidFill>
                <a:latin typeface="Verdana" pitchFamily="-105" charset="0"/>
              </a:rPr>
              <a:t>	Strong control by topography</a:t>
            </a:r>
          </a:p>
          <a:p>
            <a:r>
              <a:rPr lang="en-US" sz="2000">
                <a:solidFill>
                  <a:srgbClr val="000000"/>
                </a:solidFill>
                <a:latin typeface="Verdana" pitchFamily="-105" charset="0"/>
              </a:rPr>
              <a:t>	Closed at Drake Passage</a:t>
            </a:r>
          </a:p>
          <a:p>
            <a:r>
              <a:rPr lang="en-US" sz="2000">
                <a:solidFill>
                  <a:srgbClr val="000000"/>
                </a:solidFill>
                <a:latin typeface="Verdana" pitchFamily="-105" charset="0"/>
              </a:rPr>
              <a:t>	Weddell Gyre still apparent</a:t>
            </a:r>
          </a:p>
          <a:p>
            <a:r>
              <a:rPr lang="en-US" sz="2000">
                <a:solidFill>
                  <a:srgbClr val="000000"/>
                </a:solidFill>
                <a:latin typeface="Verdana" pitchFamily="-105" charset="0"/>
              </a:rPr>
              <a:t>	Deep Western Boundary Currents 					carrying Circumpolar Deep Waters northward</a:t>
            </a:r>
          </a:p>
        </p:txBody>
      </p:sp>
      <p:grpSp>
        <p:nvGrpSpPr>
          <p:cNvPr id="65540" name="Group 25"/>
          <p:cNvGrpSpPr>
            <a:grpSpLocks/>
          </p:cNvGrpSpPr>
          <p:nvPr/>
        </p:nvGrpSpPr>
        <p:grpSpPr bwMode="auto">
          <a:xfrm>
            <a:off x="0" y="3429000"/>
            <a:ext cx="9372600" cy="2514600"/>
            <a:chOff x="0" y="2160"/>
            <a:chExt cx="5904" cy="1584"/>
          </a:xfrm>
        </p:grpSpPr>
        <p:pic>
          <p:nvPicPr>
            <p:cNvPr id="65551" name="Picture 16" descr="indian_fig5_circ_4000dbar"/>
            <p:cNvPicPr>
              <a:picLocks noChangeAspect="1" noChangeArrowheads="1"/>
            </p:cNvPicPr>
            <p:nvPr/>
          </p:nvPicPr>
          <p:blipFill>
            <a:blip r:embed="rId3"/>
            <a:srcRect t="32927"/>
            <a:stretch>
              <a:fillRect/>
            </a:stretch>
          </p:blipFill>
          <p:spPr bwMode="auto">
            <a:xfrm>
              <a:off x="1056" y="2160"/>
              <a:ext cx="2541" cy="1318"/>
            </a:xfrm>
            <a:prstGeom prst="rect">
              <a:avLst/>
            </a:prstGeom>
            <a:noFill/>
            <a:ln w="9525">
              <a:noFill/>
              <a:miter lim="800000"/>
              <a:headEnd/>
              <a:tailEnd/>
            </a:ln>
          </p:spPr>
        </p:pic>
        <p:pic>
          <p:nvPicPr>
            <p:cNvPr id="65552" name="Picture 17" descr="atl4000_4500"/>
            <p:cNvPicPr>
              <a:picLocks noChangeAspect="1" noChangeArrowheads="1"/>
            </p:cNvPicPr>
            <p:nvPr/>
          </p:nvPicPr>
          <p:blipFill>
            <a:blip r:embed="rId4"/>
            <a:srcRect l="38765" t="51195" r="30681" b="23982"/>
            <a:stretch>
              <a:fillRect/>
            </a:stretch>
          </p:blipFill>
          <p:spPr bwMode="auto">
            <a:xfrm rot="5383329">
              <a:off x="48" y="2161"/>
              <a:ext cx="1440" cy="1536"/>
            </a:xfrm>
            <a:prstGeom prst="rect">
              <a:avLst/>
            </a:prstGeom>
            <a:noFill/>
            <a:ln w="9525">
              <a:noFill/>
              <a:miter lim="800000"/>
              <a:headEnd/>
              <a:tailEnd/>
            </a:ln>
          </p:spPr>
        </p:pic>
        <p:pic>
          <p:nvPicPr>
            <p:cNvPr id="65553" name="Picture 15" descr="pac4000dbar"/>
            <p:cNvPicPr>
              <a:picLocks noChangeAspect="1" noChangeArrowheads="1"/>
            </p:cNvPicPr>
            <p:nvPr/>
          </p:nvPicPr>
          <p:blipFill>
            <a:blip r:embed="rId5"/>
            <a:srcRect l="23795" t="39404" r="6792" b="27626"/>
            <a:stretch>
              <a:fillRect/>
            </a:stretch>
          </p:blipFill>
          <p:spPr bwMode="auto">
            <a:xfrm>
              <a:off x="3264" y="2160"/>
              <a:ext cx="2640" cy="1584"/>
            </a:xfrm>
            <a:prstGeom prst="rect">
              <a:avLst/>
            </a:prstGeom>
            <a:noFill/>
            <a:ln w="9525">
              <a:noFill/>
              <a:miter lim="800000"/>
              <a:headEnd/>
              <a:tailEnd/>
            </a:ln>
          </p:spPr>
        </p:pic>
        <p:sp>
          <p:nvSpPr>
            <p:cNvPr id="65554" name="Text Box 18"/>
            <p:cNvSpPr txBox="1">
              <a:spLocks noChangeArrowheads="1"/>
            </p:cNvSpPr>
            <p:nvPr/>
          </p:nvSpPr>
          <p:spPr bwMode="auto">
            <a:xfrm>
              <a:off x="2352" y="3456"/>
              <a:ext cx="1008" cy="288"/>
            </a:xfrm>
            <a:prstGeom prst="rect">
              <a:avLst/>
            </a:prstGeom>
            <a:solidFill>
              <a:schemeClr val="tx1"/>
            </a:solidFill>
            <a:ln w="9525">
              <a:noFill/>
              <a:miter lim="800000"/>
              <a:headEnd/>
              <a:tailEnd/>
            </a:ln>
          </p:spPr>
          <p:txBody>
            <a:bodyPr>
              <a:prstTxWarp prst="textNoShape">
                <a:avLst/>
              </a:prstTxWarp>
              <a:spAutoFit/>
            </a:bodyPr>
            <a:lstStyle/>
            <a:p>
              <a:pPr>
                <a:spcBef>
                  <a:spcPct val="50000"/>
                </a:spcBef>
              </a:pPr>
              <a:r>
                <a:rPr lang="en-US">
                  <a:solidFill>
                    <a:srgbClr val="FF0906"/>
                  </a:solidFill>
                </a:rPr>
                <a:t>4000 dbar</a:t>
              </a:r>
              <a:endParaRPr lang="en-US"/>
            </a:p>
          </p:txBody>
        </p:sp>
      </p:grpSp>
      <p:grpSp>
        <p:nvGrpSpPr>
          <p:cNvPr id="3" name="Group 28"/>
          <p:cNvGrpSpPr>
            <a:grpSpLocks/>
          </p:cNvGrpSpPr>
          <p:nvPr/>
        </p:nvGrpSpPr>
        <p:grpSpPr bwMode="auto">
          <a:xfrm>
            <a:off x="990600" y="2209800"/>
            <a:ext cx="5562600" cy="2438400"/>
            <a:chOff x="624" y="1392"/>
            <a:chExt cx="3504" cy="1536"/>
          </a:xfrm>
        </p:grpSpPr>
        <p:sp>
          <p:nvSpPr>
            <p:cNvPr id="65547" name="Line 20"/>
            <p:cNvSpPr>
              <a:spLocks noChangeShapeType="1"/>
            </p:cNvSpPr>
            <p:nvPr/>
          </p:nvSpPr>
          <p:spPr bwMode="auto">
            <a:xfrm flipH="1">
              <a:off x="624" y="1392"/>
              <a:ext cx="624" cy="1440"/>
            </a:xfrm>
            <a:prstGeom prst="line">
              <a:avLst/>
            </a:prstGeom>
            <a:noFill/>
            <a:ln w="76200">
              <a:solidFill>
                <a:srgbClr val="FF0000"/>
              </a:solidFill>
              <a:round/>
              <a:headEnd/>
              <a:tailEnd type="triangle" w="med" len="med"/>
            </a:ln>
          </p:spPr>
          <p:txBody>
            <a:bodyPr wrap="none" anchor="ctr">
              <a:prstTxWarp prst="textNoShape">
                <a:avLst/>
              </a:prstTxWarp>
            </a:bodyPr>
            <a:lstStyle/>
            <a:p>
              <a:endParaRPr lang="en-US"/>
            </a:p>
          </p:txBody>
        </p:sp>
        <p:sp>
          <p:nvSpPr>
            <p:cNvPr id="65548" name="Line 21"/>
            <p:cNvSpPr>
              <a:spLocks noChangeShapeType="1"/>
            </p:cNvSpPr>
            <p:nvPr/>
          </p:nvSpPr>
          <p:spPr bwMode="auto">
            <a:xfrm>
              <a:off x="3360" y="1632"/>
              <a:ext cx="768" cy="1296"/>
            </a:xfrm>
            <a:prstGeom prst="line">
              <a:avLst/>
            </a:prstGeom>
            <a:noFill/>
            <a:ln w="76200">
              <a:solidFill>
                <a:srgbClr val="FF0000"/>
              </a:solidFill>
              <a:round/>
              <a:headEnd/>
              <a:tailEnd type="triangle" w="med" len="med"/>
            </a:ln>
          </p:spPr>
          <p:txBody>
            <a:bodyPr wrap="none" anchor="ctr">
              <a:prstTxWarp prst="textNoShape">
                <a:avLst/>
              </a:prstTxWarp>
            </a:bodyPr>
            <a:lstStyle/>
            <a:p>
              <a:endParaRPr lang="en-US"/>
            </a:p>
          </p:txBody>
        </p:sp>
        <p:sp>
          <p:nvSpPr>
            <p:cNvPr id="65549" name="Line 22"/>
            <p:cNvSpPr>
              <a:spLocks noChangeShapeType="1"/>
            </p:cNvSpPr>
            <p:nvPr/>
          </p:nvSpPr>
          <p:spPr bwMode="auto">
            <a:xfrm flipH="1">
              <a:off x="2688" y="1584"/>
              <a:ext cx="48" cy="1248"/>
            </a:xfrm>
            <a:prstGeom prst="line">
              <a:avLst/>
            </a:prstGeom>
            <a:noFill/>
            <a:ln w="76200">
              <a:solidFill>
                <a:srgbClr val="FF0000"/>
              </a:solidFill>
              <a:round/>
              <a:headEnd/>
              <a:tailEnd type="triangle" w="med" len="med"/>
            </a:ln>
          </p:spPr>
          <p:txBody>
            <a:bodyPr wrap="none" anchor="ctr">
              <a:prstTxWarp prst="textNoShape">
                <a:avLst/>
              </a:prstTxWarp>
            </a:bodyPr>
            <a:lstStyle/>
            <a:p>
              <a:endParaRPr lang="en-US"/>
            </a:p>
          </p:txBody>
        </p:sp>
        <p:sp>
          <p:nvSpPr>
            <p:cNvPr id="65550" name="Line 23"/>
            <p:cNvSpPr>
              <a:spLocks noChangeShapeType="1"/>
            </p:cNvSpPr>
            <p:nvPr/>
          </p:nvSpPr>
          <p:spPr bwMode="auto">
            <a:xfrm>
              <a:off x="1872" y="1584"/>
              <a:ext cx="144" cy="1152"/>
            </a:xfrm>
            <a:prstGeom prst="line">
              <a:avLst/>
            </a:prstGeom>
            <a:noFill/>
            <a:ln w="76200">
              <a:solidFill>
                <a:srgbClr val="FF0000"/>
              </a:solidFill>
              <a:round/>
              <a:headEnd/>
              <a:tailEnd type="triangle" w="med" len="med"/>
            </a:ln>
          </p:spPr>
          <p:txBody>
            <a:bodyPr wrap="none" anchor="ctr">
              <a:prstTxWarp prst="textNoShape">
                <a:avLst/>
              </a:prstTxWarp>
            </a:bodyPr>
            <a:lstStyle/>
            <a:p>
              <a:endParaRPr lang="en-US"/>
            </a:p>
          </p:txBody>
        </p:sp>
      </p:grpSp>
      <p:sp>
        <p:nvSpPr>
          <p:cNvPr id="109592" name="Line 24"/>
          <p:cNvSpPr>
            <a:spLocks noChangeShapeType="1"/>
          </p:cNvSpPr>
          <p:nvPr/>
        </p:nvSpPr>
        <p:spPr bwMode="auto">
          <a:xfrm flipH="1">
            <a:off x="1295400" y="1752600"/>
            <a:ext cx="228600" cy="3581400"/>
          </a:xfrm>
          <a:prstGeom prst="line">
            <a:avLst/>
          </a:prstGeom>
          <a:noFill/>
          <a:ln w="76200">
            <a:solidFill>
              <a:srgbClr val="FF9900"/>
            </a:solidFill>
            <a:round/>
            <a:headEnd/>
            <a:tailEnd type="triangle" w="med" len="med"/>
          </a:ln>
        </p:spPr>
        <p:txBody>
          <a:bodyPr wrap="none" anchor="ctr">
            <a:prstTxWarp prst="textNoShape">
              <a:avLst/>
            </a:prstTxWarp>
          </a:bodyPr>
          <a:lstStyle/>
          <a:p>
            <a:endParaRPr lang="en-US"/>
          </a:p>
        </p:txBody>
      </p:sp>
      <p:sp>
        <p:nvSpPr>
          <p:cNvPr id="65543" name="Text Box 27"/>
          <p:cNvSpPr txBox="1">
            <a:spLocks noChangeArrowheads="1"/>
          </p:cNvSpPr>
          <p:nvPr/>
        </p:nvSpPr>
        <p:spPr bwMode="auto">
          <a:xfrm>
            <a:off x="2590800" y="6456363"/>
            <a:ext cx="3962400" cy="401637"/>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rgbClr val="000000"/>
                </a:solidFill>
                <a:latin typeface="Verdana" pitchFamily="-105" charset="0"/>
              </a:rPr>
              <a:t>(Reid, 1994, 1997, 2003)</a:t>
            </a:r>
            <a:endParaRPr lang="en-US" sz="1600">
              <a:solidFill>
                <a:srgbClr val="000000"/>
              </a:solidFill>
              <a:latin typeface="Verdana" pitchFamily="-105" charset="0"/>
            </a:endParaRPr>
          </a:p>
        </p:txBody>
      </p:sp>
      <p:sp>
        <p:nvSpPr>
          <p:cNvPr id="65544" name="TextBox 17"/>
          <p:cNvSpPr txBox="1">
            <a:spLocks noChangeArrowheads="1"/>
          </p:cNvSpPr>
          <p:nvPr/>
        </p:nvSpPr>
        <p:spPr bwMode="auto">
          <a:xfrm>
            <a:off x="6705600" y="6396038"/>
            <a:ext cx="2209800" cy="461962"/>
          </a:xfrm>
          <a:prstGeom prst="rect">
            <a:avLst/>
          </a:prstGeom>
          <a:noFill/>
          <a:ln w="9525">
            <a:noFill/>
            <a:miter lim="800000"/>
            <a:headEnd/>
            <a:tailEnd/>
          </a:ln>
        </p:spPr>
        <p:txBody>
          <a:bodyPr>
            <a:prstTxWarp prst="textNoShape">
              <a:avLst/>
            </a:prstTxWarp>
            <a:spAutoFit/>
          </a:bodyPr>
          <a:lstStyle/>
          <a:p>
            <a:r>
              <a:rPr lang="en-US">
                <a:solidFill>
                  <a:srgbClr val="000000"/>
                </a:solidFill>
              </a:rPr>
              <a:t>DPO Fig. 14.4b</a:t>
            </a:r>
          </a:p>
        </p:txBody>
      </p:sp>
      <p:sp>
        <p:nvSpPr>
          <p:cNvPr id="65545" name="Footer Placeholder 16"/>
          <p:cNvSpPr>
            <a:spLocks noGrp="1"/>
          </p:cNvSpPr>
          <p:nvPr>
            <p:ph type="ftr" sz="quarter" idx="11"/>
          </p:nvPr>
        </p:nvSpPr>
        <p:spPr>
          <a:noFill/>
        </p:spPr>
        <p:txBody>
          <a:bodyPr/>
          <a:lstStyle/>
          <a:p>
            <a:r>
              <a:rPr lang="en-US" smtClean="0">
                <a:latin typeface="Times" pitchFamily="-105" charset="0"/>
              </a:rPr>
              <a:t>Talley SIO 210 (2016)</a:t>
            </a:r>
            <a:endParaRPr lang="en-US">
              <a:latin typeface="Times" pitchFamily="-105" charset="0"/>
            </a:endParaRPr>
          </a:p>
        </p:txBody>
      </p:sp>
      <p:sp>
        <p:nvSpPr>
          <p:cNvPr id="65546" name="Slide Number Placeholder 17"/>
          <p:cNvSpPr>
            <a:spLocks noGrp="1"/>
          </p:cNvSpPr>
          <p:nvPr>
            <p:ph type="sldNum" sz="quarter" idx="12"/>
          </p:nvPr>
        </p:nvSpPr>
        <p:spPr>
          <a:noFill/>
        </p:spPr>
        <p:txBody>
          <a:bodyPr/>
          <a:lstStyle/>
          <a:p>
            <a:fld id="{43B3D8B9-4882-A849-9AF4-519B7F0AD5CE}" type="slidenum">
              <a:rPr lang="en-US" smtClean="0">
                <a:latin typeface="Times" pitchFamily="-105" charset="0"/>
              </a:rPr>
              <a:pPr/>
              <a:t>26</a:t>
            </a:fld>
            <a:endParaRPr lang="en-US" smtClean="0">
              <a:latin typeface="Times" pitchFamily="-105" charset="0"/>
            </a:endParaRPr>
          </a:p>
        </p:txBody>
      </p:sp>
      <p:sp>
        <p:nvSpPr>
          <p:cNvPr id="19" name="Date Placeholder 18"/>
          <p:cNvSpPr>
            <a:spLocks noGrp="1"/>
          </p:cNvSpPr>
          <p:nvPr>
            <p:ph type="dt" sz="half" idx="10"/>
          </p:nvPr>
        </p:nvSpPr>
        <p:spPr/>
        <p:txBody>
          <a:bodyPr/>
          <a:lstStyle/>
          <a:p>
            <a:pPr>
              <a:defRPr/>
            </a:pPr>
            <a:fld id="{2E56755A-9C36-A94D-AB61-DB575AEAC03E}" type="datetime1">
              <a:rPr lang="en-US" smtClean="0"/>
              <a:t>11/28/16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95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0959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92" grpId="0" animBg="1"/>
      <p:bldP spid="109592" grpId="1" animBg="1"/>
    </p:bld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7586" name="Picture 16"/>
          <p:cNvPicPr>
            <a:picLocks noChangeAspect="1"/>
          </p:cNvPicPr>
          <p:nvPr/>
        </p:nvPicPr>
        <p:blipFill>
          <a:blip r:embed="rId3"/>
          <a:srcRect l="2222" t="4330" b="4739"/>
          <a:stretch>
            <a:fillRect/>
          </a:stretch>
        </p:blipFill>
        <p:spPr bwMode="auto">
          <a:xfrm>
            <a:off x="2133600" y="1295400"/>
            <a:ext cx="6705600" cy="4800600"/>
          </a:xfrm>
          <a:prstGeom prst="rect">
            <a:avLst/>
          </a:prstGeom>
          <a:noFill/>
          <a:ln w="9525">
            <a:noFill/>
            <a:miter lim="800000"/>
            <a:headEnd/>
            <a:tailEnd/>
          </a:ln>
        </p:spPr>
      </p:pic>
      <p:sp>
        <p:nvSpPr>
          <p:cNvPr id="67587" name="Rectangle 2"/>
          <p:cNvSpPr>
            <a:spLocks noGrp="1" noChangeArrowheads="1"/>
          </p:cNvSpPr>
          <p:nvPr>
            <p:ph type="title"/>
          </p:nvPr>
        </p:nvSpPr>
        <p:spPr>
          <a:xfrm>
            <a:off x="1828800" y="0"/>
            <a:ext cx="6858000" cy="533400"/>
          </a:xfrm>
        </p:spPr>
        <p:txBody>
          <a:bodyPr/>
          <a:lstStyle/>
          <a:p>
            <a:pPr eaLnBrk="1" hangingPunct="1"/>
            <a:r>
              <a:rPr lang="en-US" dirty="0">
                <a:ea typeface="ＭＳ Ｐゴシック" pitchFamily="-105" charset="-128"/>
                <a:cs typeface="ＭＳ Ｐゴシック" pitchFamily="-105" charset="-128"/>
              </a:rPr>
              <a:t>Geostrophic flow of ACC: (Pacific)</a:t>
            </a:r>
          </a:p>
        </p:txBody>
      </p:sp>
      <p:sp>
        <p:nvSpPr>
          <p:cNvPr id="67588" name="Text Box 3"/>
          <p:cNvSpPr txBox="1">
            <a:spLocks noChangeArrowheads="1"/>
          </p:cNvSpPr>
          <p:nvPr/>
        </p:nvSpPr>
        <p:spPr bwMode="auto">
          <a:xfrm>
            <a:off x="990600" y="6216650"/>
            <a:ext cx="8839200" cy="369888"/>
          </a:xfrm>
          <a:prstGeom prst="rect">
            <a:avLst/>
          </a:prstGeom>
          <a:noFill/>
          <a:ln w="9525">
            <a:noFill/>
            <a:miter lim="800000"/>
            <a:headEnd/>
            <a:tailEnd/>
          </a:ln>
        </p:spPr>
        <p:txBody>
          <a:bodyPr>
            <a:prstTxWarp prst="textNoShape">
              <a:avLst/>
            </a:prstTxWarp>
            <a:spAutoFit/>
          </a:bodyPr>
          <a:lstStyle/>
          <a:p>
            <a:pPr>
              <a:spcBef>
                <a:spcPct val="50000"/>
              </a:spcBef>
            </a:pPr>
            <a:r>
              <a:rPr lang="en-US" sz="1800" dirty="0">
                <a:solidFill>
                  <a:srgbClr val="000000"/>
                </a:solidFill>
              </a:rPr>
              <a:t>Neutral density section from </a:t>
            </a:r>
            <a:r>
              <a:rPr lang="en-US" sz="1800" dirty="0">
                <a:solidFill>
                  <a:srgbClr val="000000"/>
                </a:solidFill>
                <a:hlinkClick r:id="rId4"/>
              </a:rPr>
              <a:t>http://www-</a:t>
            </a:r>
            <a:r>
              <a:rPr lang="en-US" sz="1800" dirty="0" err="1">
                <a:solidFill>
                  <a:srgbClr val="000000"/>
                </a:solidFill>
                <a:hlinkClick r:id="rId4"/>
              </a:rPr>
              <a:t>pord.ucsd.edu/whp_atlas/pacific_index.html</a:t>
            </a:r>
            <a:endParaRPr lang="en-US" dirty="0">
              <a:solidFill>
                <a:srgbClr val="000000"/>
              </a:solidFill>
            </a:endParaRPr>
          </a:p>
        </p:txBody>
      </p:sp>
      <p:sp>
        <p:nvSpPr>
          <p:cNvPr id="67589" name="Text Box 10"/>
          <p:cNvSpPr txBox="1">
            <a:spLocks noChangeArrowheads="1"/>
          </p:cNvSpPr>
          <p:nvPr/>
        </p:nvSpPr>
        <p:spPr bwMode="auto">
          <a:xfrm>
            <a:off x="2057400" y="457200"/>
            <a:ext cx="44958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000000"/>
                </a:solidFill>
              </a:rPr>
              <a:t>Antarctic Circumpolar Current</a:t>
            </a:r>
          </a:p>
        </p:txBody>
      </p:sp>
      <p:sp>
        <p:nvSpPr>
          <p:cNvPr id="67590" name="Text Box 12"/>
          <p:cNvSpPr txBox="1">
            <a:spLocks noChangeArrowheads="1"/>
          </p:cNvSpPr>
          <p:nvPr/>
        </p:nvSpPr>
        <p:spPr bwMode="auto">
          <a:xfrm>
            <a:off x="0" y="2362200"/>
            <a:ext cx="2057400" cy="3970318"/>
          </a:xfrm>
          <a:prstGeom prst="rect">
            <a:avLst/>
          </a:prstGeom>
          <a:noFill/>
          <a:ln w="9525">
            <a:noFill/>
            <a:miter lim="800000"/>
            <a:headEnd/>
            <a:tailEnd/>
          </a:ln>
        </p:spPr>
        <p:txBody>
          <a:bodyPr>
            <a:prstTxWarp prst="textNoShape">
              <a:avLst/>
            </a:prstTxWarp>
            <a:spAutoFit/>
          </a:bodyPr>
          <a:lstStyle/>
          <a:p>
            <a:pPr>
              <a:spcBef>
                <a:spcPct val="50000"/>
              </a:spcBef>
            </a:pPr>
            <a:r>
              <a:rPr lang="en-US" sz="1800" dirty="0" smtClean="0">
                <a:solidFill>
                  <a:srgbClr val="000000"/>
                </a:solidFill>
              </a:rPr>
              <a:t>Geostrophic (thermal wind) </a:t>
            </a:r>
            <a:r>
              <a:rPr lang="en-US" sz="1800" dirty="0">
                <a:solidFill>
                  <a:srgbClr val="000000"/>
                </a:solidFill>
              </a:rPr>
              <a:t>calculation: sloping isopycnals indicate eastward current (out of page) if strongest at surface</a:t>
            </a:r>
          </a:p>
          <a:p>
            <a:pPr>
              <a:spcBef>
                <a:spcPct val="50000"/>
              </a:spcBef>
            </a:pPr>
            <a:r>
              <a:rPr lang="en-US" sz="1800" dirty="0">
                <a:solidFill>
                  <a:srgbClr val="000000"/>
                </a:solidFill>
              </a:rPr>
              <a:t>Shear reaches to bottom</a:t>
            </a:r>
          </a:p>
          <a:p>
            <a:pPr>
              <a:spcBef>
                <a:spcPct val="50000"/>
              </a:spcBef>
            </a:pPr>
            <a:r>
              <a:rPr lang="en-US" sz="1800" dirty="0">
                <a:solidFill>
                  <a:srgbClr val="000000"/>
                </a:solidFill>
              </a:rPr>
              <a:t>&gt; 1000 km wide band, but full of wiggles (fronts and eddies)</a:t>
            </a:r>
            <a:endParaRPr lang="en-US" dirty="0">
              <a:solidFill>
                <a:srgbClr val="000000"/>
              </a:solidFill>
            </a:endParaRPr>
          </a:p>
        </p:txBody>
      </p:sp>
      <p:sp>
        <p:nvSpPr>
          <p:cNvPr id="122893" name="AutoShape 13"/>
          <p:cNvSpPr>
            <a:spLocks/>
          </p:cNvSpPr>
          <p:nvPr/>
        </p:nvSpPr>
        <p:spPr bwMode="auto">
          <a:xfrm rot="5356242">
            <a:off x="3048000" y="519113"/>
            <a:ext cx="381000" cy="1143000"/>
          </a:xfrm>
          <a:prstGeom prst="leftBrace">
            <a:avLst>
              <a:gd name="adj1" fmla="val 25000"/>
              <a:gd name="adj2" fmla="val 50000"/>
            </a:avLst>
          </a:prstGeom>
          <a:noFill/>
          <a:ln w="117475">
            <a:solidFill>
              <a:srgbClr val="3366FF"/>
            </a:solidFill>
            <a:round/>
            <a:headEnd/>
            <a:tailEnd/>
          </a:ln>
        </p:spPr>
        <p:txBody>
          <a:bodyPr wrap="none" anchor="ctr">
            <a:prstTxWarp prst="textNoShape">
              <a:avLst/>
            </a:prstTxWarp>
          </a:bodyPr>
          <a:lstStyle/>
          <a:p>
            <a:endParaRPr lang="en-US"/>
          </a:p>
        </p:txBody>
      </p:sp>
      <p:grpSp>
        <p:nvGrpSpPr>
          <p:cNvPr id="2" name="Group 18"/>
          <p:cNvGrpSpPr>
            <a:grpSpLocks/>
          </p:cNvGrpSpPr>
          <p:nvPr/>
        </p:nvGrpSpPr>
        <p:grpSpPr bwMode="auto">
          <a:xfrm>
            <a:off x="2057400" y="914400"/>
            <a:ext cx="7086600" cy="838200"/>
            <a:chOff x="1296" y="576"/>
            <a:chExt cx="4464" cy="528"/>
          </a:xfrm>
        </p:grpSpPr>
        <p:sp>
          <p:nvSpPr>
            <p:cNvPr id="67596" name="Text Box 14"/>
            <p:cNvSpPr txBox="1">
              <a:spLocks noChangeArrowheads="1"/>
            </p:cNvSpPr>
            <p:nvPr/>
          </p:nvSpPr>
          <p:spPr bwMode="auto">
            <a:xfrm>
              <a:off x="1296" y="576"/>
              <a:ext cx="4464" cy="252"/>
            </a:xfrm>
            <a:prstGeom prst="rect">
              <a:avLst/>
            </a:prstGeom>
            <a:solidFill>
              <a:schemeClr val="tx1"/>
            </a:solidFill>
            <a:ln w="9525">
              <a:noFill/>
              <a:miter lim="800000"/>
              <a:headEnd/>
              <a:tailEnd/>
            </a:ln>
          </p:spPr>
          <p:txBody>
            <a:bodyPr>
              <a:prstTxWarp prst="textNoShape">
                <a:avLst/>
              </a:prstTxWarp>
              <a:spAutoFit/>
            </a:bodyPr>
            <a:lstStyle/>
            <a:p>
              <a:pPr>
                <a:spcBef>
                  <a:spcPct val="50000"/>
                </a:spcBef>
              </a:pPr>
              <a:r>
                <a:rPr lang="en-US" sz="2000">
                  <a:solidFill>
                    <a:schemeClr val="bg2"/>
                  </a:solidFill>
                </a:rPr>
                <a:t>SACCF  PF SAF   (locations determined from theta and salinity)</a:t>
              </a:r>
              <a:endParaRPr lang="en-US"/>
            </a:p>
          </p:txBody>
        </p:sp>
        <p:sp>
          <p:nvSpPr>
            <p:cNvPr id="67597" name="Line 15"/>
            <p:cNvSpPr>
              <a:spLocks noChangeShapeType="1"/>
            </p:cNvSpPr>
            <p:nvPr/>
          </p:nvSpPr>
          <p:spPr bwMode="auto">
            <a:xfrm flipH="1">
              <a:off x="2016" y="816"/>
              <a:ext cx="240" cy="240"/>
            </a:xfrm>
            <a:prstGeom prst="line">
              <a:avLst/>
            </a:prstGeom>
            <a:noFill/>
            <a:ln w="76200">
              <a:solidFill>
                <a:srgbClr val="FF0000"/>
              </a:solidFill>
              <a:round/>
              <a:headEnd/>
              <a:tailEnd type="triangle" w="med" len="med"/>
            </a:ln>
          </p:spPr>
          <p:txBody>
            <a:bodyPr wrap="none" anchor="ctr">
              <a:prstTxWarp prst="textNoShape">
                <a:avLst/>
              </a:prstTxWarp>
            </a:bodyPr>
            <a:lstStyle/>
            <a:p>
              <a:endParaRPr lang="en-US"/>
            </a:p>
          </p:txBody>
        </p:sp>
        <p:sp>
          <p:nvSpPr>
            <p:cNvPr id="67598" name="Line 16"/>
            <p:cNvSpPr>
              <a:spLocks noChangeShapeType="1"/>
            </p:cNvSpPr>
            <p:nvPr/>
          </p:nvSpPr>
          <p:spPr bwMode="auto">
            <a:xfrm flipH="1">
              <a:off x="1824" y="768"/>
              <a:ext cx="144" cy="336"/>
            </a:xfrm>
            <a:prstGeom prst="line">
              <a:avLst/>
            </a:prstGeom>
            <a:noFill/>
            <a:ln w="76200">
              <a:solidFill>
                <a:srgbClr val="FF0000"/>
              </a:solidFill>
              <a:round/>
              <a:headEnd/>
              <a:tailEnd type="triangle" w="med" len="med"/>
            </a:ln>
          </p:spPr>
          <p:txBody>
            <a:bodyPr wrap="none" anchor="ctr">
              <a:prstTxWarp prst="textNoShape">
                <a:avLst/>
              </a:prstTxWarp>
            </a:bodyPr>
            <a:lstStyle/>
            <a:p>
              <a:endParaRPr lang="en-US"/>
            </a:p>
          </p:txBody>
        </p:sp>
        <p:sp>
          <p:nvSpPr>
            <p:cNvPr id="67599" name="Line 17"/>
            <p:cNvSpPr>
              <a:spLocks noChangeShapeType="1"/>
            </p:cNvSpPr>
            <p:nvPr/>
          </p:nvSpPr>
          <p:spPr bwMode="auto">
            <a:xfrm>
              <a:off x="1632" y="816"/>
              <a:ext cx="0" cy="240"/>
            </a:xfrm>
            <a:prstGeom prst="line">
              <a:avLst/>
            </a:prstGeom>
            <a:noFill/>
            <a:ln w="76200">
              <a:solidFill>
                <a:srgbClr val="FF0000"/>
              </a:solidFill>
              <a:round/>
              <a:headEnd/>
              <a:tailEnd type="triangle" w="med" len="med"/>
            </a:ln>
          </p:spPr>
          <p:txBody>
            <a:bodyPr wrap="none" anchor="ctr">
              <a:prstTxWarp prst="textNoShape">
                <a:avLst/>
              </a:prstTxWarp>
            </a:bodyPr>
            <a:lstStyle/>
            <a:p>
              <a:endParaRPr lang="en-US"/>
            </a:p>
          </p:txBody>
        </p:sp>
      </p:grpSp>
      <p:pic>
        <p:nvPicPr>
          <p:cNvPr id="67593" name="Picture 17"/>
          <p:cNvPicPr>
            <a:picLocks noChangeAspect="1"/>
          </p:cNvPicPr>
          <p:nvPr/>
        </p:nvPicPr>
        <p:blipFill>
          <a:blip r:embed="rId5"/>
          <a:srcRect t="25714" r="68271"/>
          <a:stretch>
            <a:fillRect/>
          </a:stretch>
        </p:blipFill>
        <p:spPr bwMode="auto">
          <a:xfrm>
            <a:off x="228600" y="0"/>
            <a:ext cx="884238" cy="2362200"/>
          </a:xfrm>
          <a:prstGeom prst="rect">
            <a:avLst/>
          </a:prstGeom>
          <a:noFill/>
          <a:ln w="9525">
            <a:noFill/>
            <a:miter lim="800000"/>
            <a:headEnd/>
            <a:tailEnd/>
          </a:ln>
        </p:spPr>
      </p:pic>
      <p:sp>
        <p:nvSpPr>
          <p:cNvPr id="67594" name="Footer Placeholder 13"/>
          <p:cNvSpPr>
            <a:spLocks noGrp="1"/>
          </p:cNvSpPr>
          <p:nvPr>
            <p:ph type="ftr" sz="quarter" idx="11"/>
          </p:nvPr>
        </p:nvSpPr>
        <p:spPr>
          <a:noFill/>
        </p:spPr>
        <p:txBody>
          <a:bodyPr/>
          <a:lstStyle/>
          <a:p>
            <a:r>
              <a:rPr lang="en-US" smtClean="0">
                <a:latin typeface="Times" pitchFamily="-105" charset="0"/>
              </a:rPr>
              <a:t>Talley SIO 210 (2016)</a:t>
            </a:r>
            <a:endParaRPr lang="en-US">
              <a:latin typeface="Times" pitchFamily="-105" charset="0"/>
            </a:endParaRPr>
          </a:p>
        </p:txBody>
      </p:sp>
      <p:sp>
        <p:nvSpPr>
          <p:cNvPr id="67595" name="Slide Number Placeholder 14"/>
          <p:cNvSpPr>
            <a:spLocks noGrp="1"/>
          </p:cNvSpPr>
          <p:nvPr>
            <p:ph type="sldNum" sz="quarter" idx="12"/>
          </p:nvPr>
        </p:nvSpPr>
        <p:spPr>
          <a:noFill/>
        </p:spPr>
        <p:txBody>
          <a:bodyPr/>
          <a:lstStyle/>
          <a:p>
            <a:fld id="{514A6DC1-5F92-BA4F-A0E3-D6A772F0A85C}" type="slidenum">
              <a:rPr lang="en-US" smtClean="0">
                <a:latin typeface="Times" pitchFamily="-105" charset="0"/>
              </a:rPr>
              <a:pPr/>
              <a:t>27</a:t>
            </a:fld>
            <a:endParaRPr lang="en-US" smtClean="0">
              <a:latin typeface="Times" pitchFamily="-105" charset="0"/>
            </a:endParaRPr>
          </a:p>
        </p:txBody>
      </p:sp>
      <p:sp>
        <p:nvSpPr>
          <p:cNvPr id="16" name="Date Placeholder 15"/>
          <p:cNvSpPr>
            <a:spLocks noGrp="1"/>
          </p:cNvSpPr>
          <p:nvPr>
            <p:ph type="dt" sz="half" idx="10"/>
          </p:nvPr>
        </p:nvSpPr>
        <p:spPr/>
        <p:txBody>
          <a:bodyPr/>
          <a:lstStyle/>
          <a:p>
            <a:pPr>
              <a:defRPr/>
            </a:pPr>
            <a:fld id="{902D439C-23FF-5C44-AE93-8F8F9114DC56}" type="datetime1">
              <a:rPr lang="en-US" smtClean="0"/>
              <a:t>11/28/16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289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93" grpId="0" animBg="1"/>
    </p:bld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a:ea typeface="ＭＳ Ｐゴシック" pitchFamily="-105" charset="-128"/>
                <a:cs typeface="ＭＳ Ｐゴシック" pitchFamily="-105" charset="-128"/>
              </a:rPr>
              <a:t>Southern Ocean water properties and water masses</a:t>
            </a:r>
          </a:p>
        </p:txBody>
      </p:sp>
      <p:sp>
        <p:nvSpPr>
          <p:cNvPr id="55299" name="Text Box 3"/>
          <p:cNvSpPr txBox="1">
            <a:spLocks noChangeArrowheads="1"/>
          </p:cNvSpPr>
          <p:nvPr/>
        </p:nvSpPr>
        <p:spPr bwMode="auto">
          <a:xfrm>
            <a:off x="381000" y="1295400"/>
            <a:ext cx="8077200" cy="3232150"/>
          </a:xfrm>
          <a:prstGeom prst="rect">
            <a:avLst/>
          </a:prstGeom>
          <a:noFill/>
          <a:ln w="9525">
            <a:noFill/>
            <a:miter lim="800000"/>
            <a:headEnd/>
            <a:tailEnd/>
          </a:ln>
        </p:spPr>
        <p:txBody>
          <a:bodyPr>
            <a:prstTxWarp prst="textNoShape">
              <a:avLst/>
            </a:prstTxWarp>
            <a:spAutoFit/>
          </a:bodyPr>
          <a:lstStyle/>
          <a:p>
            <a:pPr>
              <a:spcBef>
                <a:spcPct val="50000"/>
              </a:spcBef>
              <a:defRPr/>
            </a:pPr>
            <a:r>
              <a:rPr lang="en-US" dirty="0">
                <a:solidFill>
                  <a:srgbClr val="FF0906"/>
                </a:solidFill>
                <a:latin typeface="+mn-lt"/>
              </a:rPr>
              <a:t>Major processes</a:t>
            </a:r>
          </a:p>
          <a:p>
            <a:pPr>
              <a:spcBef>
                <a:spcPct val="50000"/>
              </a:spcBef>
              <a:defRPr/>
            </a:pPr>
            <a:r>
              <a:rPr lang="en-US" dirty="0">
                <a:solidFill>
                  <a:srgbClr val="000000"/>
                </a:solidFill>
                <a:latin typeface="+mn-lt"/>
              </a:rPr>
              <a:t>Upwelling (from deep water to surface - can see in nutrients)</a:t>
            </a:r>
          </a:p>
          <a:p>
            <a:pPr>
              <a:spcBef>
                <a:spcPct val="50000"/>
              </a:spcBef>
              <a:defRPr/>
            </a:pPr>
            <a:r>
              <a:rPr lang="en-US" dirty="0">
                <a:solidFill>
                  <a:srgbClr val="000000"/>
                </a:solidFill>
                <a:latin typeface="+mn-lt"/>
              </a:rPr>
              <a:t>Buoyancy loss (cooling) and surprising GAIN (freshening) </a:t>
            </a:r>
          </a:p>
          <a:p>
            <a:pPr>
              <a:spcBef>
                <a:spcPct val="50000"/>
              </a:spcBef>
              <a:defRPr/>
            </a:pPr>
            <a:r>
              <a:rPr lang="en-US" dirty="0">
                <a:solidFill>
                  <a:srgbClr val="000000"/>
                </a:solidFill>
                <a:latin typeface="+mn-lt"/>
              </a:rPr>
              <a:t>Sea ice formation: brine rejection creating dense water</a:t>
            </a:r>
          </a:p>
        </p:txBody>
      </p:sp>
      <p:sp>
        <p:nvSpPr>
          <p:cNvPr id="69636" name="Footer Placeholder 3"/>
          <p:cNvSpPr>
            <a:spLocks noGrp="1"/>
          </p:cNvSpPr>
          <p:nvPr>
            <p:ph type="ftr" sz="quarter" idx="11"/>
          </p:nvPr>
        </p:nvSpPr>
        <p:spPr>
          <a:noFill/>
        </p:spPr>
        <p:txBody>
          <a:bodyPr/>
          <a:lstStyle/>
          <a:p>
            <a:r>
              <a:rPr lang="en-US" smtClean="0">
                <a:latin typeface="Times" pitchFamily="-105" charset="0"/>
              </a:rPr>
              <a:t>Talley SIO 210 (2016)</a:t>
            </a:r>
            <a:endParaRPr lang="en-US">
              <a:latin typeface="Times" pitchFamily="-105" charset="0"/>
            </a:endParaRPr>
          </a:p>
        </p:txBody>
      </p:sp>
      <p:sp>
        <p:nvSpPr>
          <p:cNvPr id="69637" name="Slide Number Placeholder 4"/>
          <p:cNvSpPr>
            <a:spLocks noGrp="1"/>
          </p:cNvSpPr>
          <p:nvPr>
            <p:ph type="sldNum" sz="quarter" idx="12"/>
          </p:nvPr>
        </p:nvSpPr>
        <p:spPr>
          <a:noFill/>
        </p:spPr>
        <p:txBody>
          <a:bodyPr/>
          <a:lstStyle/>
          <a:p>
            <a:fld id="{AC358FCF-D125-DF4F-8CA3-EA058818E735}" type="slidenum">
              <a:rPr lang="en-US" smtClean="0">
                <a:latin typeface="Times" pitchFamily="-105" charset="0"/>
              </a:rPr>
              <a:pPr/>
              <a:t>28</a:t>
            </a:fld>
            <a:endParaRPr lang="en-US" smtClean="0">
              <a:latin typeface="Times" pitchFamily="-105" charset="0"/>
            </a:endParaRPr>
          </a:p>
        </p:txBody>
      </p:sp>
      <p:sp>
        <p:nvSpPr>
          <p:cNvPr id="6" name="Date Placeholder 5"/>
          <p:cNvSpPr>
            <a:spLocks noGrp="1"/>
          </p:cNvSpPr>
          <p:nvPr>
            <p:ph type="dt" sz="half" idx="10"/>
          </p:nvPr>
        </p:nvSpPr>
        <p:spPr/>
        <p:txBody>
          <a:bodyPr/>
          <a:lstStyle/>
          <a:p>
            <a:pPr>
              <a:defRPr/>
            </a:pPr>
            <a:fld id="{F3A85F1B-0779-3146-8ACA-3FE3930F972C}" type="datetime1">
              <a:rPr lang="en-US" smtClean="0"/>
              <a:t>11/28/16</a:t>
            </a:fld>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533400" y="0"/>
            <a:ext cx="8229600" cy="914400"/>
          </a:xfrm>
        </p:spPr>
        <p:txBody>
          <a:bodyPr/>
          <a:lstStyle/>
          <a:p>
            <a:pPr eaLnBrk="1" hangingPunct="1"/>
            <a:r>
              <a:rPr lang="en-US" smtClean="0">
                <a:ea typeface="ＭＳ Ｐゴシック" pitchFamily="-105" charset="-128"/>
                <a:cs typeface="ＭＳ Ｐゴシック" pitchFamily="-105" charset="-128"/>
              </a:rPr>
              <a:t>Southern Ocean buoyancy flux</a:t>
            </a:r>
          </a:p>
        </p:txBody>
      </p:sp>
      <p:sp>
        <p:nvSpPr>
          <p:cNvPr id="71683" name="Text Box 8"/>
          <p:cNvSpPr txBox="1">
            <a:spLocks noChangeArrowheads="1"/>
          </p:cNvSpPr>
          <p:nvPr/>
        </p:nvSpPr>
        <p:spPr bwMode="auto">
          <a:xfrm>
            <a:off x="0" y="4267200"/>
            <a:ext cx="9144000" cy="830263"/>
          </a:xfrm>
          <a:prstGeom prst="rect">
            <a:avLst/>
          </a:prstGeom>
          <a:noFill/>
          <a:ln w="9525">
            <a:noFill/>
            <a:miter lim="800000"/>
            <a:headEnd/>
            <a:tailEnd/>
          </a:ln>
        </p:spPr>
        <p:txBody>
          <a:bodyPr>
            <a:prstTxWarp prst="textNoShape">
              <a:avLst/>
            </a:prstTxWarp>
            <a:spAutoFit/>
          </a:bodyPr>
          <a:lstStyle/>
          <a:p>
            <a:pPr>
              <a:spcBef>
                <a:spcPct val="50000"/>
              </a:spcBef>
            </a:pPr>
            <a:r>
              <a:rPr lang="en-US" dirty="0">
                <a:solidFill>
                  <a:srgbClr val="000000"/>
                </a:solidFill>
              </a:rPr>
              <a:t>Note the surprising net buoyancy </a:t>
            </a:r>
            <a:r>
              <a:rPr lang="en-US" dirty="0">
                <a:solidFill>
                  <a:srgbClr val="FF0906"/>
                </a:solidFill>
              </a:rPr>
              <a:t>gain</a:t>
            </a:r>
            <a:r>
              <a:rPr lang="en-US" dirty="0">
                <a:solidFill>
                  <a:srgbClr val="000000"/>
                </a:solidFill>
              </a:rPr>
              <a:t> through most of the Southern Ocean: contributions from both heat gain and net precipitation</a:t>
            </a:r>
          </a:p>
        </p:txBody>
      </p:sp>
      <p:sp>
        <p:nvSpPr>
          <p:cNvPr id="71684" name="TextBox 8"/>
          <p:cNvSpPr txBox="1">
            <a:spLocks noChangeArrowheads="1"/>
          </p:cNvSpPr>
          <p:nvPr/>
        </p:nvSpPr>
        <p:spPr bwMode="auto">
          <a:xfrm>
            <a:off x="6858000" y="6400800"/>
            <a:ext cx="2286000" cy="457200"/>
          </a:xfrm>
          <a:prstGeom prst="rect">
            <a:avLst/>
          </a:prstGeom>
          <a:noFill/>
          <a:ln w="9525">
            <a:noFill/>
            <a:miter lim="800000"/>
            <a:headEnd/>
            <a:tailEnd/>
          </a:ln>
        </p:spPr>
        <p:txBody>
          <a:bodyPr>
            <a:prstTxWarp prst="textNoShape">
              <a:avLst/>
            </a:prstTxWarp>
            <a:spAutoFit/>
          </a:bodyPr>
          <a:lstStyle/>
          <a:p>
            <a:r>
              <a:rPr lang="en-US">
                <a:solidFill>
                  <a:srgbClr val="000000"/>
                </a:solidFill>
              </a:rPr>
              <a:t>DPO Fig. 13.2b</a:t>
            </a:r>
          </a:p>
        </p:txBody>
      </p:sp>
      <p:pic>
        <p:nvPicPr>
          <p:cNvPr id="71685" name="Picture 9" descr="fig13.2_windcurl_buoyancy_equidistant_DPO_color.pdf"/>
          <p:cNvPicPr>
            <a:picLocks noChangeAspect="1"/>
          </p:cNvPicPr>
          <p:nvPr/>
        </p:nvPicPr>
        <p:blipFill>
          <a:blip r:embed="rId3"/>
          <a:srcRect l="5753" t="29330" r="4518" b="48006"/>
          <a:stretch>
            <a:fillRect/>
          </a:stretch>
        </p:blipFill>
        <p:spPr bwMode="auto">
          <a:xfrm>
            <a:off x="53975" y="914400"/>
            <a:ext cx="9090025" cy="2971800"/>
          </a:xfrm>
          <a:prstGeom prst="rect">
            <a:avLst/>
          </a:prstGeom>
          <a:solidFill>
            <a:schemeClr val="tx1"/>
          </a:solidFill>
          <a:ln w="9525">
            <a:noFill/>
            <a:miter lim="800000"/>
            <a:headEnd/>
            <a:tailEnd/>
          </a:ln>
        </p:spPr>
      </p:pic>
      <p:sp>
        <p:nvSpPr>
          <p:cNvPr id="71686" name="Footer Placeholder 5"/>
          <p:cNvSpPr>
            <a:spLocks noGrp="1"/>
          </p:cNvSpPr>
          <p:nvPr>
            <p:ph type="ftr" sz="quarter" idx="11"/>
          </p:nvPr>
        </p:nvSpPr>
        <p:spPr>
          <a:noFill/>
        </p:spPr>
        <p:txBody>
          <a:bodyPr/>
          <a:lstStyle/>
          <a:p>
            <a:r>
              <a:rPr lang="en-US" smtClean="0">
                <a:latin typeface="Times" pitchFamily="-105" charset="0"/>
              </a:rPr>
              <a:t>Talley SIO 210 (2016)</a:t>
            </a:r>
            <a:endParaRPr lang="en-US">
              <a:latin typeface="Times" pitchFamily="-105" charset="0"/>
            </a:endParaRPr>
          </a:p>
        </p:txBody>
      </p:sp>
      <p:sp>
        <p:nvSpPr>
          <p:cNvPr id="71687" name="Slide Number Placeholder 6"/>
          <p:cNvSpPr>
            <a:spLocks noGrp="1"/>
          </p:cNvSpPr>
          <p:nvPr>
            <p:ph type="sldNum" sz="quarter" idx="12"/>
          </p:nvPr>
        </p:nvSpPr>
        <p:spPr>
          <a:noFill/>
        </p:spPr>
        <p:txBody>
          <a:bodyPr/>
          <a:lstStyle/>
          <a:p>
            <a:fld id="{BB6324C0-71EB-1442-858A-EE4A0779BC19}" type="slidenum">
              <a:rPr lang="en-US" smtClean="0">
                <a:latin typeface="Times" pitchFamily="-105" charset="0"/>
              </a:rPr>
              <a:pPr/>
              <a:t>29</a:t>
            </a:fld>
            <a:endParaRPr lang="en-US" smtClean="0">
              <a:latin typeface="Times" pitchFamily="-105" charset="0"/>
            </a:endParaRPr>
          </a:p>
        </p:txBody>
      </p:sp>
      <p:sp>
        <p:nvSpPr>
          <p:cNvPr id="8" name="Date Placeholder 7"/>
          <p:cNvSpPr>
            <a:spLocks noGrp="1"/>
          </p:cNvSpPr>
          <p:nvPr>
            <p:ph type="dt" sz="half" idx="10"/>
          </p:nvPr>
        </p:nvSpPr>
        <p:spPr/>
        <p:txBody>
          <a:bodyPr/>
          <a:lstStyle/>
          <a:p>
            <a:pPr>
              <a:defRPr/>
            </a:pPr>
            <a:fld id="{000F7795-EE0E-7148-B941-01537F85EE78}" type="datetime1">
              <a:rPr lang="en-US" smtClean="0"/>
              <a:t>11/28/16</a:t>
            </a:fld>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228600" y="0"/>
            <a:ext cx="8915400" cy="762000"/>
          </a:xfrm>
        </p:spPr>
        <p:txBody>
          <a:bodyPr/>
          <a:lstStyle/>
          <a:p>
            <a:pPr eaLnBrk="1" hangingPunct="1"/>
            <a:r>
              <a:rPr lang="en-US">
                <a:ea typeface="ＭＳ Ｐゴシック" pitchFamily="-105" charset="-128"/>
                <a:cs typeface="ＭＳ Ｐゴシック" pitchFamily="-105" charset="-128"/>
              </a:rPr>
              <a:t>Schematic of surface circulation (Schmitz, 1995)</a:t>
            </a:r>
          </a:p>
        </p:txBody>
      </p:sp>
      <p:pic>
        <p:nvPicPr>
          <p:cNvPr id="19459" name="Picture 3"/>
          <p:cNvPicPr>
            <a:picLocks noChangeAspect="1" noChangeArrowheads="1"/>
          </p:cNvPicPr>
          <p:nvPr/>
        </p:nvPicPr>
        <p:blipFill>
          <a:blip r:embed="rId3"/>
          <a:srcRect t="46602"/>
          <a:stretch>
            <a:fillRect/>
          </a:stretch>
        </p:blipFill>
        <p:spPr bwMode="auto">
          <a:xfrm>
            <a:off x="0" y="1066800"/>
            <a:ext cx="9145588" cy="2881313"/>
          </a:xfrm>
          <a:prstGeom prst="rect">
            <a:avLst/>
          </a:prstGeom>
          <a:noFill/>
          <a:ln w="9525">
            <a:noFill/>
            <a:miter lim="800000"/>
            <a:headEnd/>
            <a:tailEnd/>
          </a:ln>
        </p:spPr>
      </p:pic>
      <p:sp>
        <p:nvSpPr>
          <p:cNvPr id="19460" name="Line 4"/>
          <p:cNvSpPr>
            <a:spLocks noChangeShapeType="1"/>
          </p:cNvSpPr>
          <p:nvPr/>
        </p:nvSpPr>
        <p:spPr bwMode="auto">
          <a:xfrm flipH="1" flipV="1">
            <a:off x="1981200" y="2667000"/>
            <a:ext cx="0" cy="1447800"/>
          </a:xfrm>
          <a:prstGeom prst="line">
            <a:avLst/>
          </a:prstGeom>
          <a:noFill/>
          <a:ln w="76200">
            <a:solidFill>
              <a:srgbClr val="FF0000"/>
            </a:solidFill>
            <a:round/>
            <a:headEnd/>
            <a:tailEnd type="triangle" w="med" len="med"/>
          </a:ln>
        </p:spPr>
        <p:txBody>
          <a:bodyPr wrap="none" anchor="ctr">
            <a:prstTxWarp prst="textNoShape">
              <a:avLst/>
            </a:prstTxWarp>
          </a:bodyPr>
          <a:lstStyle/>
          <a:p>
            <a:endParaRPr lang="en-US"/>
          </a:p>
        </p:txBody>
      </p:sp>
      <p:sp>
        <p:nvSpPr>
          <p:cNvPr id="19461" name="Line 5"/>
          <p:cNvSpPr>
            <a:spLocks noChangeShapeType="1"/>
          </p:cNvSpPr>
          <p:nvPr/>
        </p:nvSpPr>
        <p:spPr bwMode="auto">
          <a:xfrm flipH="1" flipV="1">
            <a:off x="7010400" y="2667000"/>
            <a:ext cx="0" cy="1447800"/>
          </a:xfrm>
          <a:prstGeom prst="line">
            <a:avLst/>
          </a:prstGeom>
          <a:noFill/>
          <a:ln w="76200">
            <a:solidFill>
              <a:srgbClr val="FF0000"/>
            </a:solidFill>
            <a:round/>
            <a:headEnd/>
            <a:tailEnd type="triangle" w="med" len="med"/>
          </a:ln>
        </p:spPr>
        <p:txBody>
          <a:bodyPr wrap="none" anchor="ctr">
            <a:prstTxWarp prst="textNoShape">
              <a:avLst/>
            </a:prstTxWarp>
          </a:bodyPr>
          <a:lstStyle/>
          <a:p>
            <a:endParaRPr lang="en-US"/>
          </a:p>
        </p:txBody>
      </p:sp>
      <p:sp>
        <p:nvSpPr>
          <p:cNvPr id="19462" name="Line 6"/>
          <p:cNvSpPr>
            <a:spLocks noChangeShapeType="1"/>
          </p:cNvSpPr>
          <p:nvPr/>
        </p:nvSpPr>
        <p:spPr bwMode="auto">
          <a:xfrm flipV="1">
            <a:off x="3581400" y="2362200"/>
            <a:ext cx="838200" cy="2819400"/>
          </a:xfrm>
          <a:prstGeom prst="line">
            <a:avLst/>
          </a:prstGeom>
          <a:noFill/>
          <a:ln w="76200">
            <a:solidFill>
              <a:srgbClr val="FF0000"/>
            </a:solidFill>
            <a:round/>
            <a:headEnd/>
            <a:tailEnd type="triangle" w="med" len="med"/>
          </a:ln>
        </p:spPr>
        <p:txBody>
          <a:bodyPr wrap="none" anchor="ctr">
            <a:prstTxWarp prst="textNoShape">
              <a:avLst/>
            </a:prstTxWarp>
          </a:bodyPr>
          <a:lstStyle/>
          <a:p>
            <a:endParaRPr lang="en-US"/>
          </a:p>
        </p:txBody>
      </p:sp>
      <p:sp>
        <p:nvSpPr>
          <p:cNvPr id="19463" name="Text Box 7"/>
          <p:cNvSpPr txBox="1">
            <a:spLocks noChangeArrowheads="1"/>
          </p:cNvSpPr>
          <p:nvPr/>
        </p:nvSpPr>
        <p:spPr bwMode="auto">
          <a:xfrm>
            <a:off x="1066800" y="4191000"/>
            <a:ext cx="2514600" cy="830263"/>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FF0000"/>
                </a:solidFill>
              </a:rPr>
              <a:t>Weddell Sea gyre </a:t>
            </a:r>
            <a:r>
              <a:rPr lang="en-US">
                <a:solidFill>
                  <a:srgbClr val="000000"/>
                </a:solidFill>
              </a:rPr>
              <a:t>(cyclonic)</a:t>
            </a:r>
          </a:p>
        </p:txBody>
      </p:sp>
      <p:sp>
        <p:nvSpPr>
          <p:cNvPr id="19464" name="Text Box 8"/>
          <p:cNvSpPr txBox="1">
            <a:spLocks noChangeArrowheads="1"/>
          </p:cNvSpPr>
          <p:nvPr/>
        </p:nvSpPr>
        <p:spPr bwMode="auto">
          <a:xfrm>
            <a:off x="6096000" y="4114800"/>
            <a:ext cx="2057400" cy="830263"/>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FF0000"/>
                </a:solidFill>
              </a:rPr>
              <a:t>Ross Sea gyre </a:t>
            </a:r>
            <a:r>
              <a:rPr lang="en-US">
                <a:solidFill>
                  <a:srgbClr val="000000"/>
                </a:solidFill>
              </a:rPr>
              <a:t>(cyclonic)</a:t>
            </a:r>
          </a:p>
        </p:txBody>
      </p:sp>
      <p:sp>
        <p:nvSpPr>
          <p:cNvPr id="19465" name="Text Box 9"/>
          <p:cNvSpPr txBox="1">
            <a:spLocks noChangeArrowheads="1"/>
          </p:cNvSpPr>
          <p:nvPr/>
        </p:nvSpPr>
        <p:spPr bwMode="auto">
          <a:xfrm>
            <a:off x="0" y="5105400"/>
            <a:ext cx="8991600" cy="1200150"/>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FF0000"/>
                </a:solidFill>
              </a:rPr>
              <a:t>Antarctic Circumpolar Current </a:t>
            </a:r>
            <a:r>
              <a:rPr lang="en-US">
                <a:solidFill>
                  <a:srgbClr val="000000"/>
                </a:solidFill>
              </a:rPr>
              <a:t>encircling Antarctica, starting farthest north off S. America as the Malvinas/Falkland Current, shifting southward as it moves eastward until it flows through Drake Passage</a:t>
            </a:r>
          </a:p>
        </p:txBody>
      </p:sp>
      <p:sp>
        <p:nvSpPr>
          <p:cNvPr id="19466" name="TextBox 11"/>
          <p:cNvSpPr txBox="1">
            <a:spLocks noChangeArrowheads="1"/>
          </p:cNvSpPr>
          <p:nvPr/>
        </p:nvSpPr>
        <p:spPr bwMode="auto">
          <a:xfrm>
            <a:off x="6858000" y="6400800"/>
            <a:ext cx="2286000" cy="457200"/>
          </a:xfrm>
          <a:prstGeom prst="rect">
            <a:avLst/>
          </a:prstGeom>
          <a:noFill/>
          <a:ln w="9525">
            <a:noFill/>
            <a:miter lim="800000"/>
            <a:headEnd/>
            <a:tailEnd/>
          </a:ln>
        </p:spPr>
        <p:txBody>
          <a:bodyPr>
            <a:prstTxWarp prst="textNoShape">
              <a:avLst/>
            </a:prstTxWarp>
            <a:spAutoFit/>
          </a:bodyPr>
          <a:lstStyle/>
          <a:p>
            <a:r>
              <a:rPr lang="en-US"/>
              <a:t>DPO Fig. 14.1</a:t>
            </a:r>
          </a:p>
        </p:txBody>
      </p:sp>
      <p:sp>
        <p:nvSpPr>
          <p:cNvPr id="19467" name="Footer Placeholder 10"/>
          <p:cNvSpPr>
            <a:spLocks noGrp="1"/>
          </p:cNvSpPr>
          <p:nvPr>
            <p:ph type="ftr" sz="quarter" idx="11"/>
          </p:nvPr>
        </p:nvSpPr>
        <p:spPr>
          <a:noFill/>
        </p:spPr>
        <p:txBody>
          <a:bodyPr/>
          <a:lstStyle/>
          <a:p>
            <a:r>
              <a:rPr lang="en-US" smtClean="0">
                <a:latin typeface="Times" pitchFamily="-105" charset="0"/>
              </a:rPr>
              <a:t>Talley SIO 210 (2016)</a:t>
            </a:r>
            <a:endParaRPr lang="en-US">
              <a:latin typeface="Times" pitchFamily="-105" charset="0"/>
            </a:endParaRPr>
          </a:p>
        </p:txBody>
      </p:sp>
      <p:sp>
        <p:nvSpPr>
          <p:cNvPr id="19468" name="Slide Number Placeholder 11"/>
          <p:cNvSpPr>
            <a:spLocks noGrp="1"/>
          </p:cNvSpPr>
          <p:nvPr>
            <p:ph type="sldNum" sz="quarter" idx="12"/>
          </p:nvPr>
        </p:nvSpPr>
        <p:spPr>
          <a:noFill/>
        </p:spPr>
        <p:txBody>
          <a:bodyPr/>
          <a:lstStyle/>
          <a:p>
            <a:fld id="{8E68EBDA-5DCC-5D44-9CF5-1C9B4C838EBB}" type="slidenum">
              <a:rPr lang="en-US" smtClean="0">
                <a:latin typeface="Times" pitchFamily="-105" charset="0"/>
              </a:rPr>
              <a:pPr/>
              <a:t>3</a:t>
            </a:fld>
            <a:endParaRPr lang="en-US" smtClean="0">
              <a:latin typeface="Times" pitchFamily="-105" charset="0"/>
            </a:endParaRPr>
          </a:p>
        </p:txBody>
      </p:sp>
      <p:sp>
        <p:nvSpPr>
          <p:cNvPr id="13" name="Date Placeholder 12"/>
          <p:cNvSpPr>
            <a:spLocks noGrp="1"/>
          </p:cNvSpPr>
          <p:nvPr>
            <p:ph type="dt" sz="half" idx="10"/>
          </p:nvPr>
        </p:nvSpPr>
        <p:spPr/>
        <p:txBody>
          <a:bodyPr/>
          <a:lstStyle/>
          <a:p>
            <a:pPr>
              <a:defRPr/>
            </a:pPr>
            <a:fld id="{757F1694-AAAD-3A47-B572-8F70872D16B1}" type="datetime1">
              <a:rPr lang="en-US" smtClean="0"/>
              <a:t>11/28/16</a:t>
            </a:fld>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0" y="0"/>
            <a:ext cx="9144000" cy="762000"/>
          </a:xfrm>
        </p:spPr>
        <p:txBody>
          <a:bodyPr/>
          <a:lstStyle/>
          <a:p>
            <a:pPr eaLnBrk="1" hangingPunct="1"/>
            <a:r>
              <a:rPr lang="en-US">
                <a:ea typeface="ＭＳ Ｐゴシック" pitchFamily="-105" charset="-128"/>
                <a:cs typeface="ＭＳ Ｐゴシック" pitchFamily="-105" charset="-128"/>
              </a:rPr>
              <a:t>Antarctic ice distribution: sea ice concentration</a:t>
            </a:r>
          </a:p>
        </p:txBody>
      </p:sp>
      <p:sp>
        <p:nvSpPr>
          <p:cNvPr id="73731" name="Text Box 4"/>
          <p:cNvSpPr txBox="1">
            <a:spLocks noChangeArrowheads="1"/>
          </p:cNvSpPr>
          <p:nvPr/>
        </p:nvSpPr>
        <p:spPr bwMode="auto">
          <a:xfrm>
            <a:off x="381000" y="6400800"/>
            <a:ext cx="87630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a:t>February and August, 2000       National Snow and Ice Data Center</a:t>
            </a:r>
          </a:p>
        </p:txBody>
      </p:sp>
      <p:pic>
        <p:nvPicPr>
          <p:cNvPr id="73732" name="Picture 6" descr="nt_200002_f13_v01_s"/>
          <p:cNvPicPr>
            <a:picLocks noChangeAspect="1" noChangeArrowheads="1"/>
          </p:cNvPicPr>
          <p:nvPr/>
        </p:nvPicPr>
        <p:blipFill>
          <a:blip r:embed="rId3"/>
          <a:srcRect/>
          <a:stretch>
            <a:fillRect/>
          </a:stretch>
        </p:blipFill>
        <p:spPr bwMode="auto">
          <a:xfrm>
            <a:off x="0" y="609600"/>
            <a:ext cx="4545013" cy="5410200"/>
          </a:xfrm>
          <a:prstGeom prst="rect">
            <a:avLst/>
          </a:prstGeom>
          <a:noFill/>
          <a:ln w="9525">
            <a:noFill/>
            <a:miter lim="800000"/>
            <a:headEnd/>
            <a:tailEnd/>
          </a:ln>
        </p:spPr>
      </p:pic>
      <p:pic>
        <p:nvPicPr>
          <p:cNvPr id="73733" name="Picture 10" descr="nt_200008_f13_v01_s"/>
          <p:cNvPicPr>
            <a:picLocks noChangeAspect="1" noChangeArrowheads="1"/>
          </p:cNvPicPr>
          <p:nvPr/>
        </p:nvPicPr>
        <p:blipFill>
          <a:blip r:embed="rId4"/>
          <a:srcRect/>
          <a:stretch>
            <a:fillRect/>
          </a:stretch>
        </p:blipFill>
        <p:spPr bwMode="auto">
          <a:xfrm>
            <a:off x="4664075" y="685800"/>
            <a:ext cx="4479925" cy="5334000"/>
          </a:xfrm>
          <a:prstGeom prst="rect">
            <a:avLst/>
          </a:prstGeom>
          <a:noFill/>
          <a:ln w="9525">
            <a:noFill/>
            <a:miter lim="800000"/>
            <a:headEnd/>
            <a:tailEnd/>
          </a:ln>
        </p:spPr>
      </p:pic>
      <p:sp>
        <p:nvSpPr>
          <p:cNvPr id="73734" name="Footer Placeholder 5"/>
          <p:cNvSpPr>
            <a:spLocks noGrp="1"/>
          </p:cNvSpPr>
          <p:nvPr>
            <p:ph type="ftr" sz="quarter" idx="11"/>
          </p:nvPr>
        </p:nvSpPr>
        <p:spPr>
          <a:noFill/>
        </p:spPr>
        <p:txBody>
          <a:bodyPr/>
          <a:lstStyle/>
          <a:p>
            <a:r>
              <a:rPr lang="en-US" smtClean="0">
                <a:latin typeface="Times" pitchFamily="-105" charset="0"/>
              </a:rPr>
              <a:t>Talley SIO 210 (2016)</a:t>
            </a:r>
            <a:endParaRPr lang="en-US">
              <a:latin typeface="Times" pitchFamily="-105" charset="0"/>
            </a:endParaRPr>
          </a:p>
        </p:txBody>
      </p:sp>
      <p:sp>
        <p:nvSpPr>
          <p:cNvPr id="73735" name="Slide Number Placeholder 6"/>
          <p:cNvSpPr>
            <a:spLocks noGrp="1"/>
          </p:cNvSpPr>
          <p:nvPr>
            <p:ph type="sldNum" sz="quarter" idx="12"/>
          </p:nvPr>
        </p:nvSpPr>
        <p:spPr>
          <a:noFill/>
        </p:spPr>
        <p:txBody>
          <a:bodyPr/>
          <a:lstStyle/>
          <a:p>
            <a:fld id="{25DF34AB-C273-1B42-8FF5-119B28AB5E5B}" type="slidenum">
              <a:rPr lang="en-US" smtClean="0">
                <a:latin typeface="Times" pitchFamily="-105" charset="0"/>
              </a:rPr>
              <a:pPr/>
              <a:t>30</a:t>
            </a:fld>
            <a:endParaRPr lang="en-US" smtClean="0">
              <a:latin typeface="Times" pitchFamily="-105" charset="0"/>
            </a:endParaRPr>
          </a:p>
        </p:txBody>
      </p:sp>
      <p:sp>
        <p:nvSpPr>
          <p:cNvPr id="73736" name="TextBox 3"/>
          <p:cNvSpPr txBox="1">
            <a:spLocks noChangeArrowheads="1"/>
          </p:cNvSpPr>
          <p:nvPr/>
        </p:nvSpPr>
        <p:spPr bwMode="auto">
          <a:xfrm>
            <a:off x="5257800" y="6396038"/>
            <a:ext cx="3352800" cy="461962"/>
          </a:xfrm>
          <a:prstGeom prst="rect">
            <a:avLst/>
          </a:prstGeom>
          <a:noFill/>
          <a:ln w="9525">
            <a:noFill/>
            <a:miter lim="800000"/>
            <a:headEnd/>
            <a:tailEnd/>
          </a:ln>
        </p:spPr>
        <p:txBody>
          <a:bodyPr>
            <a:prstTxWarp prst="textNoShape">
              <a:avLst/>
            </a:prstTxWarp>
            <a:spAutoFit/>
          </a:bodyPr>
          <a:lstStyle/>
          <a:p>
            <a:r>
              <a:rPr lang="en-US">
                <a:solidFill>
                  <a:srgbClr val="000000"/>
                </a:solidFill>
              </a:rPr>
              <a:t>After DPO Fig. 13.19</a:t>
            </a:r>
          </a:p>
        </p:txBody>
      </p:sp>
      <p:sp>
        <p:nvSpPr>
          <p:cNvPr id="9" name="Date Placeholder 8"/>
          <p:cNvSpPr>
            <a:spLocks noGrp="1"/>
          </p:cNvSpPr>
          <p:nvPr>
            <p:ph type="dt" sz="half" idx="10"/>
          </p:nvPr>
        </p:nvSpPr>
        <p:spPr/>
        <p:txBody>
          <a:bodyPr/>
          <a:lstStyle/>
          <a:p>
            <a:pPr>
              <a:defRPr/>
            </a:pPr>
            <a:fld id="{8A518892-AA4C-5443-A1EF-9A50CED4E7D5}" type="datetime1">
              <a:rPr lang="en-US" smtClean="0"/>
              <a:t>11/28/16</a:t>
            </a:fld>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pPr eaLnBrk="1" hangingPunct="1"/>
            <a:r>
              <a:rPr lang="en-US" dirty="0" smtClean="0">
                <a:ea typeface="ＭＳ Ｐゴシック" pitchFamily="-105" charset="-128"/>
                <a:cs typeface="ＭＳ Ｐゴシック" pitchFamily="-105" charset="-128"/>
              </a:rPr>
              <a:t>Antarctic </a:t>
            </a:r>
            <a:r>
              <a:rPr lang="en-US" dirty="0" smtClean="0">
                <a:ea typeface="ＭＳ Ｐゴシック" pitchFamily="-105" charset="-128"/>
                <a:cs typeface="ＭＳ Ｐゴシック" pitchFamily="-105" charset="-128"/>
              </a:rPr>
              <a:t>polynyas: surface forcing</a:t>
            </a:r>
            <a:endParaRPr lang="en-US" dirty="0" smtClean="0">
              <a:ea typeface="ＭＳ Ｐゴシック" pitchFamily="-105" charset="-128"/>
              <a:cs typeface="ＭＳ Ｐゴシック" pitchFamily="-105" charset="-128"/>
            </a:endParaRPr>
          </a:p>
        </p:txBody>
      </p:sp>
      <p:pic>
        <p:nvPicPr>
          <p:cNvPr id="77827" name="Picture 2" descr="fig13.20_tamura_antarcpolynya_grl2008.tif"/>
          <p:cNvPicPr>
            <a:picLocks noChangeAspect="1"/>
          </p:cNvPicPr>
          <p:nvPr/>
        </p:nvPicPr>
        <p:blipFill>
          <a:blip r:embed="rId2"/>
          <a:srcRect/>
          <a:stretch>
            <a:fillRect/>
          </a:stretch>
        </p:blipFill>
        <p:spPr bwMode="auto">
          <a:xfrm>
            <a:off x="304800" y="914400"/>
            <a:ext cx="5938838" cy="4648200"/>
          </a:xfrm>
          <a:prstGeom prst="rect">
            <a:avLst/>
          </a:prstGeom>
          <a:noFill/>
          <a:ln w="9525">
            <a:noFill/>
            <a:miter lim="800000"/>
            <a:headEnd/>
            <a:tailEnd/>
          </a:ln>
        </p:spPr>
      </p:pic>
      <p:sp>
        <p:nvSpPr>
          <p:cNvPr id="77828" name="TextBox 3"/>
          <p:cNvSpPr txBox="1">
            <a:spLocks noChangeArrowheads="1"/>
          </p:cNvSpPr>
          <p:nvPr/>
        </p:nvSpPr>
        <p:spPr bwMode="auto">
          <a:xfrm>
            <a:off x="3429000" y="6096000"/>
            <a:ext cx="5715000" cy="461963"/>
          </a:xfrm>
          <a:prstGeom prst="rect">
            <a:avLst/>
          </a:prstGeom>
          <a:noFill/>
          <a:ln w="9525">
            <a:noFill/>
            <a:miter lim="800000"/>
            <a:headEnd/>
            <a:tailEnd/>
          </a:ln>
        </p:spPr>
        <p:txBody>
          <a:bodyPr>
            <a:prstTxWarp prst="textNoShape">
              <a:avLst/>
            </a:prstTxWarp>
            <a:spAutoFit/>
          </a:bodyPr>
          <a:lstStyle/>
          <a:p>
            <a:r>
              <a:rPr lang="en-US">
                <a:solidFill>
                  <a:srgbClr val="000000"/>
                </a:solidFill>
              </a:rPr>
              <a:t>Tamura et al. (2008) (DPO Fig. 13.20)</a:t>
            </a:r>
          </a:p>
        </p:txBody>
      </p:sp>
      <p:sp>
        <p:nvSpPr>
          <p:cNvPr id="63493" name="TextBox 4"/>
          <p:cNvSpPr txBox="1">
            <a:spLocks noChangeArrowheads="1"/>
          </p:cNvSpPr>
          <p:nvPr/>
        </p:nvSpPr>
        <p:spPr bwMode="auto">
          <a:xfrm>
            <a:off x="6553200" y="1143000"/>
            <a:ext cx="2590800" cy="3694113"/>
          </a:xfrm>
          <a:prstGeom prst="rect">
            <a:avLst/>
          </a:prstGeom>
          <a:noFill/>
          <a:ln w="9525">
            <a:noFill/>
            <a:miter lim="800000"/>
            <a:headEnd/>
            <a:tailEnd/>
          </a:ln>
        </p:spPr>
        <p:txBody>
          <a:bodyPr>
            <a:prstTxWarp prst="textNoShape">
              <a:avLst/>
            </a:prstTxWarp>
            <a:spAutoFit/>
          </a:bodyPr>
          <a:lstStyle/>
          <a:p>
            <a:pPr>
              <a:defRPr/>
            </a:pPr>
            <a:r>
              <a:rPr lang="en-US" sz="1800" dirty="0">
                <a:solidFill>
                  <a:srgbClr val="000000"/>
                </a:solidFill>
                <a:latin typeface="+mn-lt"/>
              </a:rPr>
              <a:t>Coastal </a:t>
            </a:r>
            <a:r>
              <a:rPr lang="en-US" sz="1800" dirty="0">
                <a:solidFill>
                  <a:srgbClr val="FF0906"/>
                </a:solidFill>
                <a:latin typeface="+mn-lt"/>
              </a:rPr>
              <a:t>polynyas</a:t>
            </a:r>
            <a:r>
              <a:rPr lang="en-US" sz="1800" dirty="0">
                <a:solidFill>
                  <a:srgbClr val="000000"/>
                </a:solidFill>
                <a:latin typeface="+mn-lt"/>
              </a:rPr>
              <a:t>: regions characterized by high winds, open water, and large heat fluxes, hence major </a:t>
            </a:r>
            <a:r>
              <a:rPr lang="en-US" sz="1800" dirty="0">
                <a:solidFill>
                  <a:srgbClr val="FF0906"/>
                </a:solidFill>
                <a:latin typeface="+mn-lt"/>
              </a:rPr>
              <a:t>brine rejection </a:t>
            </a:r>
            <a:r>
              <a:rPr lang="en-US" sz="1800" dirty="0">
                <a:solidFill>
                  <a:srgbClr val="000000"/>
                </a:solidFill>
                <a:latin typeface="+mn-lt"/>
              </a:rPr>
              <a:t>sources.</a:t>
            </a:r>
          </a:p>
          <a:p>
            <a:pPr>
              <a:defRPr/>
            </a:pPr>
            <a:endParaRPr lang="en-US" sz="1800" dirty="0">
              <a:solidFill>
                <a:srgbClr val="000000"/>
              </a:solidFill>
              <a:latin typeface="+mn-lt"/>
            </a:endParaRPr>
          </a:p>
          <a:p>
            <a:pPr>
              <a:defRPr/>
            </a:pPr>
            <a:r>
              <a:rPr lang="en-US" sz="1800" dirty="0">
                <a:solidFill>
                  <a:srgbClr val="000000"/>
                </a:solidFill>
                <a:latin typeface="+mn-lt"/>
              </a:rPr>
              <a:t>Important sites for densest water:</a:t>
            </a:r>
          </a:p>
          <a:p>
            <a:pPr>
              <a:defRPr/>
            </a:pPr>
            <a:r>
              <a:rPr lang="en-US" sz="1800" dirty="0">
                <a:solidFill>
                  <a:srgbClr val="000000"/>
                </a:solidFill>
                <a:latin typeface="+mn-lt"/>
              </a:rPr>
              <a:t>Weddell, Ross, Mertz, (Darnley)</a:t>
            </a:r>
          </a:p>
        </p:txBody>
      </p:sp>
      <p:sp>
        <p:nvSpPr>
          <p:cNvPr id="77830" name="Footer Placeholder 5"/>
          <p:cNvSpPr>
            <a:spLocks noGrp="1"/>
          </p:cNvSpPr>
          <p:nvPr>
            <p:ph type="ftr" sz="quarter" idx="11"/>
          </p:nvPr>
        </p:nvSpPr>
        <p:spPr>
          <a:noFill/>
        </p:spPr>
        <p:txBody>
          <a:bodyPr/>
          <a:lstStyle/>
          <a:p>
            <a:r>
              <a:rPr lang="en-US" smtClean="0">
                <a:latin typeface="Times" pitchFamily="-105" charset="0"/>
              </a:rPr>
              <a:t>Talley SIO 210 (2016)</a:t>
            </a:r>
            <a:endParaRPr lang="en-US">
              <a:latin typeface="Times" pitchFamily="-105" charset="0"/>
            </a:endParaRPr>
          </a:p>
        </p:txBody>
      </p:sp>
      <p:sp>
        <p:nvSpPr>
          <p:cNvPr id="77831" name="Slide Number Placeholder 6"/>
          <p:cNvSpPr>
            <a:spLocks noGrp="1"/>
          </p:cNvSpPr>
          <p:nvPr>
            <p:ph type="sldNum" sz="quarter" idx="12"/>
          </p:nvPr>
        </p:nvSpPr>
        <p:spPr>
          <a:noFill/>
        </p:spPr>
        <p:txBody>
          <a:bodyPr/>
          <a:lstStyle/>
          <a:p>
            <a:fld id="{46C71EC9-401D-4143-A071-C4C9424887BE}" type="slidenum">
              <a:rPr lang="en-US" smtClean="0">
                <a:latin typeface="Times" pitchFamily="-105" charset="0"/>
              </a:rPr>
              <a:pPr/>
              <a:t>31</a:t>
            </a:fld>
            <a:endParaRPr lang="en-US" smtClean="0">
              <a:latin typeface="Times" pitchFamily="-105" charset="0"/>
            </a:endParaRPr>
          </a:p>
        </p:txBody>
      </p:sp>
      <p:sp>
        <p:nvSpPr>
          <p:cNvPr id="77832" name="TextBox 7"/>
          <p:cNvSpPr txBox="1">
            <a:spLocks noChangeArrowheads="1"/>
          </p:cNvSpPr>
          <p:nvPr/>
        </p:nvSpPr>
        <p:spPr bwMode="auto">
          <a:xfrm>
            <a:off x="7848600" y="5791200"/>
            <a:ext cx="184150" cy="461963"/>
          </a:xfrm>
          <a:prstGeom prst="rect">
            <a:avLst/>
          </a:prstGeom>
          <a:noFill/>
          <a:ln w="9525">
            <a:noFill/>
            <a:miter lim="800000"/>
            <a:headEnd/>
            <a:tailEnd/>
          </a:ln>
        </p:spPr>
        <p:txBody>
          <a:bodyPr wrap="none">
            <a:prstTxWarp prst="textNoShape">
              <a:avLst/>
            </a:prstTxWarp>
            <a:spAutoFit/>
          </a:bodyPr>
          <a:lstStyle/>
          <a:p>
            <a:endParaRPr lang="en-US"/>
          </a:p>
        </p:txBody>
      </p:sp>
      <p:sp>
        <p:nvSpPr>
          <p:cNvPr id="9" name="Date Placeholder 8"/>
          <p:cNvSpPr>
            <a:spLocks noGrp="1"/>
          </p:cNvSpPr>
          <p:nvPr>
            <p:ph type="dt" sz="half" idx="10"/>
          </p:nvPr>
        </p:nvSpPr>
        <p:spPr/>
        <p:txBody>
          <a:bodyPr/>
          <a:lstStyle/>
          <a:p>
            <a:pPr>
              <a:defRPr/>
            </a:pPr>
            <a:fld id="{340464F1-4498-9B44-BA25-2F2A434377CD}" type="datetime1">
              <a:rPr lang="en-US" smtClean="0"/>
              <a:t>11/28/16</a:t>
            </a:fld>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lstStyle/>
          <a:p>
            <a:r>
              <a:rPr lang="en-US" dirty="0" smtClean="0"/>
              <a:t>Sea ice: dual role in water mass formation</a:t>
            </a:r>
            <a:endParaRPr lang="en-US" dirty="0"/>
          </a:p>
        </p:txBody>
      </p:sp>
      <p:sp>
        <p:nvSpPr>
          <p:cNvPr id="3" name="Date Placeholder 2"/>
          <p:cNvSpPr>
            <a:spLocks noGrp="1"/>
          </p:cNvSpPr>
          <p:nvPr>
            <p:ph type="dt" sz="half" idx="10"/>
          </p:nvPr>
        </p:nvSpPr>
        <p:spPr/>
        <p:txBody>
          <a:bodyPr/>
          <a:lstStyle/>
          <a:p>
            <a:pPr>
              <a:defRPr/>
            </a:pPr>
            <a:fld id="{AF92A444-DB08-4240-ACB5-36268E4E89D8}" type="datetime1">
              <a:rPr lang="en-US" smtClean="0"/>
              <a:t>11/28/16</a:t>
            </a:fld>
            <a:endParaRPr lang="en-US"/>
          </a:p>
        </p:txBody>
      </p:sp>
      <p:sp>
        <p:nvSpPr>
          <p:cNvPr id="4" name="Footer Placeholder 3"/>
          <p:cNvSpPr>
            <a:spLocks noGrp="1"/>
          </p:cNvSpPr>
          <p:nvPr>
            <p:ph type="ftr" sz="quarter" idx="11"/>
          </p:nvPr>
        </p:nvSpPr>
        <p:spPr/>
        <p:txBody>
          <a:bodyPr/>
          <a:lstStyle/>
          <a:p>
            <a:pPr>
              <a:defRPr/>
            </a:pPr>
            <a:r>
              <a:rPr lang="en-US" smtClean="0"/>
              <a:t>Talley SIO 210 (2016)</a:t>
            </a:r>
            <a:endParaRPr lang="en-US"/>
          </a:p>
        </p:txBody>
      </p:sp>
      <p:sp>
        <p:nvSpPr>
          <p:cNvPr id="5" name="Slide Number Placeholder 4"/>
          <p:cNvSpPr>
            <a:spLocks noGrp="1"/>
          </p:cNvSpPr>
          <p:nvPr>
            <p:ph type="sldNum" sz="quarter" idx="12"/>
          </p:nvPr>
        </p:nvSpPr>
        <p:spPr/>
        <p:txBody>
          <a:bodyPr/>
          <a:lstStyle/>
          <a:p>
            <a:pPr>
              <a:defRPr/>
            </a:pPr>
            <a:fld id="{FB7F0C46-AEAF-8D4E-9E6C-7CAD3702A625}" type="slidenum">
              <a:rPr lang="en-US" smtClean="0"/>
              <a:pPr>
                <a:defRPr/>
              </a:pPr>
              <a:t>32</a:t>
            </a:fld>
            <a:endParaRPr lang="en-US" dirty="0"/>
          </a:p>
        </p:txBody>
      </p:sp>
      <p:pic>
        <p:nvPicPr>
          <p:cNvPr id="6" name="Picture 5" descr="abernathey_fig2b.tiff"/>
          <p:cNvPicPr>
            <a:picLocks noChangeAspect="1"/>
          </p:cNvPicPr>
          <p:nvPr/>
        </p:nvPicPr>
        <p:blipFill>
          <a:blip r:embed="rId2"/>
          <a:srcRect t="3896"/>
          <a:stretch>
            <a:fillRect/>
          </a:stretch>
        </p:blipFill>
        <p:spPr>
          <a:xfrm>
            <a:off x="0" y="609600"/>
            <a:ext cx="9093200" cy="3759200"/>
          </a:xfrm>
          <a:prstGeom prst="rect">
            <a:avLst/>
          </a:prstGeom>
        </p:spPr>
      </p:pic>
      <p:sp>
        <p:nvSpPr>
          <p:cNvPr id="8" name="TextBox 7"/>
          <p:cNvSpPr txBox="1"/>
          <p:nvPr/>
        </p:nvSpPr>
        <p:spPr>
          <a:xfrm>
            <a:off x="571500" y="4180344"/>
            <a:ext cx="8001000" cy="2677656"/>
          </a:xfrm>
          <a:prstGeom prst="rect">
            <a:avLst/>
          </a:prstGeom>
          <a:noFill/>
        </p:spPr>
        <p:txBody>
          <a:bodyPr wrap="square" rtlCol="0">
            <a:spAutoFit/>
          </a:bodyPr>
          <a:lstStyle/>
          <a:p>
            <a:r>
              <a:rPr lang="en-US" dirty="0" smtClean="0">
                <a:solidFill>
                  <a:srgbClr val="000000"/>
                </a:solidFill>
              </a:rPr>
              <a:t>Freshwater input to the ocean:</a:t>
            </a:r>
          </a:p>
          <a:p>
            <a:r>
              <a:rPr lang="en-US" dirty="0" smtClean="0">
                <a:solidFill>
                  <a:srgbClr val="000000"/>
                </a:solidFill>
              </a:rPr>
              <a:t>Both from atmosphere and land (</a:t>
            </a:r>
            <a:r>
              <a:rPr lang="en-US" dirty="0" err="1" smtClean="0">
                <a:solidFill>
                  <a:srgbClr val="000000"/>
                </a:solidFill>
              </a:rPr>
              <a:t>precip</a:t>
            </a:r>
            <a:r>
              <a:rPr lang="en-US" dirty="0" smtClean="0">
                <a:solidFill>
                  <a:srgbClr val="000000"/>
                </a:solidFill>
              </a:rPr>
              <a:t> and runoff) AND</a:t>
            </a:r>
          </a:p>
          <a:p>
            <a:r>
              <a:rPr lang="en-US" dirty="0" smtClean="0">
                <a:solidFill>
                  <a:srgbClr val="000000"/>
                </a:solidFill>
              </a:rPr>
              <a:t>‘fractionation’ by sea ice:</a:t>
            </a:r>
          </a:p>
          <a:p>
            <a:pPr marL="457200" indent="-457200">
              <a:buAutoNum type="alphaLcParenBoth"/>
            </a:pPr>
            <a:r>
              <a:rPr lang="en-US" dirty="0" smtClean="0">
                <a:solidFill>
                  <a:srgbClr val="000000"/>
                </a:solidFill>
              </a:rPr>
              <a:t>Brine rejection where sea ice forms, makes ocean saltier (reds above)</a:t>
            </a:r>
          </a:p>
          <a:p>
            <a:pPr marL="457200" indent="-457200">
              <a:buAutoNum type="alphaLcParenBoth"/>
            </a:pPr>
            <a:r>
              <a:rPr lang="en-US" dirty="0" smtClean="0">
                <a:solidFill>
                  <a:srgbClr val="000000"/>
                </a:solidFill>
              </a:rPr>
              <a:t>Sea ice is pushed away by winds (Ekman) and melts farther north, which freshens the ocean (greens above)</a:t>
            </a:r>
            <a:endParaRPr lang="en-US" dirty="0">
              <a:solidFill>
                <a:srgbClr val="000000"/>
              </a:solidFill>
            </a:endParaRPr>
          </a:p>
        </p:txBody>
      </p:sp>
      <p:sp>
        <p:nvSpPr>
          <p:cNvPr id="9" name="TextBox 8"/>
          <p:cNvSpPr txBox="1"/>
          <p:nvPr/>
        </p:nvSpPr>
        <p:spPr>
          <a:xfrm>
            <a:off x="5867400" y="3886200"/>
            <a:ext cx="3276600" cy="369332"/>
          </a:xfrm>
          <a:prstGeom prst="rect">
            <a:avLst/>
          </a:prstGeom>
          <a:noFill/>
        </p:spPr>
        <p:txBody>
          <a:bodyPr wrap="square" rtlCol="0">
            <a:spAutoFit/>
          </a:bodyPr>
          <a:lstStyle/>
          <a:p>
            <a:r>
              <a:rPr lang="en-US" sz="1800" dirty="0" err="1" smtClean="0">
                <a:solidFill>
                  <a:srgbClr val="000000"/>
                </a:solidFill>
              </a:rPr>
              <a:t>Abernathey</a:t>
            </a:r>
            <a:r>
              <a:rPr lang="en-US" sz="1800" dirty="0" smtClean="0">
                <a:solidFill>
                  <a:srgbClr val="000000"/>
                </a:solidFill>
              </a:rPr>
              <a:t> et al. (Nat GS 2016)</a:t>
            </a:r>
            <a:endParaRPr lang="en-US" sz="1800" dirty="0">
              <a:solidFill>
                <a:srgbClr val="000000"/>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lstStyle/>
          <a:p>
            <a:r>
              <a:rPr lang="en-US" dirty="0" smtClean="0"/>
              <a:t>Sea ice: dual role in water mass formation</a:t>
            </a:r>
            <a:endParaRPr lang="en-US" dirty="0"/>
          </a:p>
        </p:txBody>
      </p:sp>
      <p:sp>
        <p:nvSpPr>
          <p:cNvPr id="3" name="Date Placeholder 2"/>
          <p:cNvSpPr>
            <a:spLocks noGrp="1"/>
          </p:cNvSpPr>
          <p:nvPr>
            <p:ph type="dt" sz="half" idx="10"/>
          </p:nvPr>
        </p:nvSpPr>
        <p:spPr/>
        <p:txBody>
          <a:bodyPr/>
          <a:lstStyle/>
          <a:p>
            <a:pPr>
              <a:defRPr/>
            </a:pPr>
            <a:fld id="{AF92A444-DB08-4240-ACB5-36268E4E89D8}" type="datetime1">
              <a:rPr lang="en-US" smtClean="0"/>
              <a:t>11/28/16</a:t>
            </a:fld>
            <a:endParaRPr lang="en-US"/>
          </a:p>
        </p:txBody>
      </p:sp>
      <p:sp>
        <p:nvSpPr>
          <p:cNvPr id="4" name="Footer Placeholder 3"/>
          <p:cNvSpPr>
            <a:spLocks noGrp="1"/>
          </p:cNvSpPr>
          <p:nvPr>
            <p:ph type="ftr" sz="quarter" idx="11"/>
          </p:nvPr>
        </p:nvSpPr>
        <p:spPr/>
        <p:txBody>
          <a:bodyPr/>
          <a:lstStyle/>
          <a:p>
            <a:pPr>
              <a:defRPr/>
            </a:pPr>
            <a:r>
              <a:rPr lang="en-US" smtClean="0"/>
              <a:t>Talley SIO 210 (2016)</a:t>
            </a:r>
            <a:endParaRPr lang="en-US"/>
          </a:p>
        </p:txBody>
      </p:sp>
      <p:sp>
        <p:nvSpPr>
          <p:cNvPr id="5" name="Slide Number Placeholder 4"/>
          <p:cNvSpPr>
            <a:spLocks noGrp="1"/>
          </p:cNvSpPr>
          <p:nvPr>
            <p:ph type="sldNum" sz="quarter" idx="12"/>
          </p:nvPr>
        </p:nvSpPr>
        <p:spPr/>
        <p:txBody>
          <a:bodyPr/>
          <a:lstStyle/>
          <a:p>
            <a:pPr>
              <a:defRPr/>
            </a:pPr>
            <a:fld id="{FB7F0C46-AEAF-8D4E-9E6C-7CAD3702A625}" type="slidenum">
              <a:rPr lang="en-US" smtClean="0"/>
              <a:pPr>
                <a:defRPr/>
              </a:pPr>
              <a:t>33</a:t>
            </a:fld>
            <a:endParaRPr lang="en-US" dirty="0"/>
          </a:p>
        </p:txBody>
      </p:sp>
      <p:grpSp>
        <p:nvGrpSpPr>
          <p:cNvPr id="9" name="Group 8"/>
          <p:cNvGrpSpPr/>
          <p:nvPr/>
        </p:nvGrpSpPr>
        <p:grpSpPr>
          <a:xfrm>
            <a:off x="171450" y="838200"/>
            <a:ext cx="8801100" cy="4432300"/>
            <a:chOff x="171450" y="1600200"/>
            <a:chExt cx="8801100" cy="4432300"/>
          </a:xfrm>
        </p:grpSpPr>
        <p:pic>
          <p:nvPicPr>
            <p:cNvPr id="7" name="Picture 6" descr="abernathey_fig2a.tiff"/>
            <p:cNvPicPr>
              <a:picLocks noChangeAspect="1"/>
            </p:cNvPicPr>
            <p:nvPr/>
          </p:nvPicPr>
          <p:blipFill>
            <a:blip r:embed="rId2"/>
            <a:stretch>
              <a:fillRect/>
            </a:stretch>
          </p:blipFill>
          <p:spPr>
            <a:xfrm>
              <a:off x="171450" y="1600200"/>
              <a:ext cx="8801100" cy="4432300"/>
            </a:xfrm>
            <a:prstGeom prst="rect">
              <a:avLst/>
            </a:prstGeom>
          </p:spPr>
        </p:pic>
        <p:sp>
          <p:nvSpPr>
            <p:cNvPr id="8" name="Freeform 7"/>
            <p:cNvSpPr/>
            <p:nvPr/>
          </p:nvSpPr>
          <p:spPr bwMode="auto">
            <a:xfrm>
              <a:off x="6400800" y="2733380"/>
              <a:ext cx="1883114" cy="1737020"/>
            </a:xfrm>
            <a:custGeom>
              <a:avLst/>
              <a:gdLst>
                <a:gd name="connsiteX0" fmla="*/ 1155700 w 1883114"/>
                <a:gd name="connsiteY0" fmla="*/ 111420 h 1737020"/>
                <a:gd name="connsiteX1" fmla="*/ 1625600 w 1883114"/>
                <a:gd name="connsiteY1" fmla="*/ 162220 h 1737020"/>
                <a:gd name="connsiteX2" fmla="*/ 1663700 w 1883114"/>
                <a:gd name="connsiteY2" fmla="*/ 200320 h 1737020"/>
                <a:gd name="connsiteX3" fmla="*/ 1663700 w 1883114"/>
                <a:gd name="connsiteY3" fmla="*/ 340020 h 1737020"/>
                <a:gd name="connsiteX4" fmla="*/ 1574800 w 1883114"/>
                <a:gd name="connsiteY4" fmla="*/ 390820 h 1737020"/>
                <a:gd name="connsiteX5" fmla="*/ 1536700 w 1883114"/>
                <a:gd name="connsiteY5" fmla="*/ 416220 h 1737020"/>
                <a:gd name="connsiteX6" fmla="*/ 1447800 w 1883114"/>
                <a:gd name="connsiteY6" fmla="*/ 479720 h 1737020"/>
                <a:gd name="connsiteX7" fmla="*/ 1333500 w 1883114"/>
                <a:gd name="connsiteY7" fmla="*/ 517820 h 1737020"/>
                <a:gd name="connsiteX8" fmla="*/ 1295400 w 1883114"/>
                <a:gd name="connsiteY8" fmla="*/ 530520 h 1737020"/>
                <a:gd name="connsiteX9" fmla="*/ 1244600 w 1883114"/>
                <a:gd name="connsiteY9" fmla="*/ 543220 h 1737020"/>
                <a:gd name="connsiteX10" fmla="*/ 1206500 w 1883114"/>
                <a:gd name="connsiteY10" fmla="*/ 568620 h 1737020"/>
                <a:gd name="connsiteX11" fmla="*/ 1104900 w 1883114"/>
                <a:gd name="connsiteY11" fmla="*/ 594020 h 1737020"/>
                <a:gd name="connsiteX12" fmla="*/ 1054100 w 1883114"/>
                <a:gd name="connsiteY12" fmla="*/ 619420 h 1737020"/>
                <a:gd name="connsiteX13" fmla="*/ 1016000 w 1883114"/>
                <a:gd name="connsiteY13" fmla="*/ 644820 h 1737020"/>
                <a:gd name="connsiteX14" fmla="*/ 965200 w 1883114"/>
                <a:gd name="connsiteY14" fmla="*/ 657520 h 1737020"/>
                <a:gd name="connsiteX15" fmla="*/ 927100 w 1883114"/>
                <a:gd name="connsiteY15" fmla="*/ 682920 h 1737020"/>
                <a:gd name="connsiteX16" fmla="*/ 850900 w 1883114"/>
                <a:gd name="connsiteY16" fmla="*/ 708320 h 1737020"/>
                <a:gd name="connsiteX17" fmla="*/ 774700 w 1883114"/>
                <a:gd name="connsiteY17" fmla="*/ 759120 h 1737020"/>
                <a:gd name="connsiteX18" fmla="*/ 698500 w 1883114"/>
                <a:gd name="connsiteY18" fmla="*/ 809920 h 1737020"/>
                <a:gd name="connsiteX19" fmla="*/ 660400 w 1883114"/>
                <a:gd name="connsiteY19" fmla="*/ 835320 h 1737020"/>
                <a:gd name="connsiteX20" fmla="*/ 609600 w 1883114"/>
                <a:gd name="connsiteY20" fmla="*/ 911520 h 1737020"/>
                <a:gd name="connsiteX21" fmla="*/ 533400 w 1883114"/>
                <a:gd name="connsiteY21" fmla="*/ 987720 h 1737020"/>
                <a:gd name="connsiteX22" fmla="*/ 444500 w 1883114"/>
                <a:gd name="connsiteY22" fmla="*/ 1102020 h 1737020"/>
                <a:gd name="connsiteX23" fmla="*/ 419100 w 1883114"/>
                <a:gd name="connsiteY23" fmla="*/ 1152820 h 1737020"/>
                <a:gd name="connsiteX24" fmla="*/ 393700 w 1883114"/>
                <a:gd name="connsiteY24" fmla="*/ 1190920 h 1737020"/>
                <a:gd name="connsiteX25" fmla="*/ 381000 w 1883114"/>
                <a:gd name="connsiteY25" fmla="*/ 1229020 h 1737020"/>
                <a:gd name="connsiteX26" fmla="*/ 342900 w 1883114"/>
                <a:gd name="connsiteY26" fmla="*/ 1292520 h 1737020"/>
                <a:gd name="connsiteX27" fmla="*/ 292100 w 1883114"/>
                <a:gd name="connsiteY27" fmla="*/ 1368720 h 1737020"/>
                <a:gd name="connsiteX28" fmla="*/ 279400 w 1883114"/>
                <a:gd name="connsiteY28" fmla="*/ 1406820 h 1737020"/>
                <a:gd name="connsiteX29" fmla="*/ 241300 w 1883114"/>
                <a:gd name="connsiteY29" fmla="*/ 1444920 h 1737020"/>
                <a:gd name="connsiteX30" fmla="*/ 190500 w 1883114"/>
                <a:gd name="connsiteY30" fmla="*/ 1521120 h 1737020"/>
                <a:gd name="connsiteX31" fmla="*/ 165100 w 1883114"/>
                <a:gd name="connsiteY31" fmla="*/ 1571920 h 1737020"/>
                <a:gd name="connsiteX32" fmla="*/ 127000 w 1883114"/>
                <a:gd name="connsiteY32" fmla="*/ 1610020 h 1737020"/>
                <a:gd name="connsiteX33" fmla="*/ 76200 w 1883114"/>
                <a:gd name="connsiteY33" fmla="*/ 1686220 h 1737020"/>
                <a:gd name="connsiteX34" fmla="*/ 0 w 1883114"/>
                <a:gd name="connsiteY34" fmla="*/ 1737020 h 1737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83114" h="1737020">
                  <a:moveTo>
                    <a:pt x="1155700" y="111420"/>
                  </a:moveTo>
                  <a:cubicBezTo>
                    <a:pt x="1883114" y="132203"/>
                    <a:pt x="1490417" y="0"/>
                    <a:pt x="1625600" y="162220"/>
                  </a:cubicBezTo>
                  <a:cubicBezTo>
                    <a:pt x="1637098" y="176018"/>
                    <a:pt x="1651000" y="187620"/>
                    <a:pt x="1663700" y="200320"/>
                  </a:cubicBezTo>
                  <a:cubicBezTo>
                    <a:pt x="1676290" y="250678"/>
                    <a:pt x="1691509" y="284402"/>
                    <a:pt x="1663700" y="340020"/>
                  </a:cubicBezTo>
                  <a:cubicBezTo>
                    <a:pt x="1643227" y="380966"/>
                    <a:pt x="1607027" y="374707"/>
                    <a:pt x="1574800" y="390820"/>
                  </a:cubicBezTo>
                  <a:cubicBezTo>
                    <a:pt x="1561148" y="397646"/>
                    <a:pt x="1549120" y="407348"/>
                    <a:pt x="1536700" y="416220"/>
                  </a:cubicBezTo>
                  <a:cubicBezTo>
                    <a:pt x="1509442" y="435690"/>
                    <a:pt x="1477730" y="462617"/>
                    <a:pt x="1447800" y="479720"/>
                  </a:cubicBezTo>
                  <a:cubicBezTo>
                    <a:pt x="1382076" y="517276"/>
                    <a:pt x="1410567" y="498553"/>
                    <a:pt x="1333500" y="517820"/>
                  </a:cubicBezTo>
                  <a:cubicBezTo>
                    <a:pt x="1320513" y="521067"/>
                    <a:pt x="1308272" y="526842"/>
                    <a:pt x="1295400" y="530520"/>
                  </a:cubicBezTo>
                  <a:cubicBezTo>
                    <a:pt x="1278617" y="535315"/>
                    <a:pt x="1261533" y="538987"/>
                    <a:pt x="1244600" y="543220"/>
                  </a:cubicBezTo>
                  <a:cubicBezTo>
                    <a:pt x="1231900" y="551687"/>
                    <a:pt x="1220845" y="563404"/>
                    <a:pt x="1206500" y="568620"/>
                  </a:cubicBezTo>
                  <a:cubicBezTo>
                    <a:pt x="1173693" y="580550"/>
                    <a:pt x="1136124" y="578408"/>
                    <a:pt x="1104900" y="594020"/>
                  </a:cubicBezTo>
                  <a:cubicBezTo>
                    <a:pt x="1087967" y="602487"/>
                    <a:pt x="1070538" y="610027"/>
                    <a:pt x="1054100" y="619420"/>
                  </a:cubicBezTo>
                  <a:cubicBezTo>
                    <a:pt x="1040848" y="626993"/>
                    <a:pt x="1030029" y="638807"/>
                    <a:pt x="1016000" y="644820"/>
                  </a:cubicBezTo>
                  <a:cubicBezTo>
                    <a:pt x="999957" y="651696"/>
                    <a:pt x="982133" y="653287"/>
                    <a:pt x="965200" y="657520"/>
                  </a:cubicBezTo>
                  <a:cubicBezTo>
                    <a:pt x="952500" y="665987"/>
                    <a:pt x="941048" y="676721"/>
                    <a:pt x="927100" y="682920"/>
                  </a:cubicBezTo>
                  <a:cubicBezTo>
                    <a:pt x="902634" y="693794"/>
                    <a:pt x="873177" y="693468"/>
                    <a:pt x="850900" y="708320"/>
                  </a:cubicBezTo>
                  <a:lnTo>
                    <a:pt x="774700" y="759120"/>
                  </a:lnTo>
                  <a:lnTo>
                    <a:pt x="698500" y="809920"/>
                  </a:lnTo>
                  <a:lnTo>
                    <a:pt x="660400" y="835320"/>
                  </a:lnTo>
                  <a:cubicBezTo>
                    <a:pt x="643467" y="860720"/>
                    <a:pt x="631186" y="889934"/>
                    <a:pt x="609600" y="911520"/>
                  </a:cubicBezTo>
                  <a:lnTo>
                    <a:pt x="533400" y="987720"/>
                  </a:lnTo>
                  <a:cubicBezTo>
                    <a:pt x="491589" y="1029531"/>
                    <a:pt x="474881" y="1041257"/>
                    <a:pt x="444500" y="1102020"/>
                  </a:cubicBezTo>
                  <a:cubicBezTo>
                    <a:pt x="436033" y="1118953"/>
                    <a:pt x="428493" y="1136382"/>
                    <a:pt x="419100" y="1152820"/>
                  </a:cubicBezTo>
                  <a:cubicBezTo>
                    <a:pt x="411527" y="1166072"/>
                    <a:pt x="400526" y="1177268"/>
                    <a:pt x="393700" y="1190920"/>
                  </a:cubicBezTo>
                  <a:cubicBezTo>
                    <a:pt x="387713" y="1202894"/>
                    <a:pt x="386987" y="1217046"/>
                    <a:pt x="381000" y="1229020"/>
                  </a:cubicBezTo>
                  <a:cubicBezTo>
                    <a:pt x="369961" y="1251098"/>
                    <a:pt x="356152" y="1271695"/>
                    <a:pt x="342900" y="1292520"/>
                  </a:cubicBezTo>
                  <a:cubicBezTo>
                    <a:pt x="326511" y="1318274"/>
                    <a:pt x="301753" y="1339760"/>
                    <a:pt x="292100" y="1368720"/>
                  </a:cubicBezTo>
                  <a:cubicBezTo>
                    <a:pt x="287867" y="1381420"/>
                    <a:pt x="286826" y="1395681"/>
                    <a:pt x="279400" y="1406820"/>
                  </a:cubicBezTo>
                  <a:cubicBezTo>
                    <a:pt x="269437" y="1421764"/>
                    <a:pt x="252327" y="1430743"/>
                    <a:pt x="241300" y="1444920"/>
                  </a:cubicBezTo>
                  <a:cubicBezTo>
                    <a:pt x="222558" y="1469017"/>
                    <a:pt x="204152" y="1493816"/>
                    <a:pt x="190500" y="1521120"/>
                  </a:cubicBezTo>
                  <a:cubicBezTo>
                    <a:pt x="182033" y="1538053"/>
                    <a:pt x="176104" y="1556514"/>
                    <a:pt x="165100" y="1571920"/>
                  </a:cubicBezTo>
                  <a:cubicBezTo>
                    <a:pt x="154661" y="1586535"/>
                    <a:pt x="138027" y="1595843"/>
                    <a:pt x="127000" y="1610020"/>
                  </a:cubicBezTo>
                  <a:cubicBezTo>
                    <a:pt x="108258" y="1634117"/>
                    <a:pt x="101600" y="1669287"/>
                    <a:pt x="76200" y="1686220"/>
                  </a:cubicBezTo>
                  <a:lnTo>
                    <a:pt x="0" y="1737020"/>
                  </a:lnTo>
                </a:path>
              </a:pathLst>
            </a:custGeom>
            <a:noFill/>
            <a:ln w="57150" cap="flat" cmpd="sng" algn="ctr">
              <a:solidFill>
                <a:srgbClr val="660066"/>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grpSp>
      <p:sp>
        <p:nvSpPr>
          <p:cNvPr id="10" name="TextBox 9"/>
          <p:cNvSpPr txBox="1"/>
          <p:nvPr/>
        </p:nvSpPr>
        <p:spPr>
          <a:xfrm>
            <a:off x="457200" y="5257800"/>
            <a:ext cx="8229600" cy="1200328"/>
          </a:xfrm>
          <a:prstGeom prst="rect">
            <a:avLst/>
          </a:prstGeom>
          <a:noFill/>
        </p:spPr>
        <p:txBody>
          <a:bodyPr wrap="square" rtlCol="0">
            <a:spAutoFit/>
          </a:bodyPr>
          <a:lstStyle/>
          <a:p>
            <a:r>
              <a:rPr lang="en-US" dirty="0" smtClean="0">
                <a:solidFill>
                  <a:srgbClr val="660066"/>
                </a:solidFill>
              </a:rPr>
              <a:t>Brine rejection </a:t>
            </a:r>
            <a:r>
              <a:rPr lang="en-US" dirty="0" smtClean="0">
                <a:solidFill>
                  <a:srgbClr val="000000"/>
                </a:solidFill>
              </a:rPr>
              <a:t>creates dense AABW</a:t>
            </a:r>
          </a:p>
          <a:p>
            <a:r>
              <a:rPr lang="en-US" dirty="0" smtClean="0">
                <a:solidFill>
                  <a:schemeClr val="accent6">
                    <a:lumMod val="75000"/>
                  </a:schemeClr>
                </a:solidFill>
              </a:rPr>
              <a:t>Sea ice melt </a:t>
            </a:r>
            <a:r>
              <a:rPr lang="en-US" dirty="0" smtClean="0">
                <a:solidFill>
                  <a:srgbClr val="000000"/>
                </a:solidFill>
              </a:rPr>
              <a:t>lowers density of upwelled Deep Waters and inputs into thermocline water (Subantarctic Mode Water)</a:t>
            </a:r>
            <a:endParaRPr lang="en-US" dirty="0">
              <a:solidFill>
                <a:srgbClr val="000000"/>
              </a:solidFill>
            </a:endParaRPr>
          </a:p>
        </p:txBody>
      </p:sp>
      <p:sp>
        <p:nvSpPr>
          <p:cNvPr id="11" name="TextBox 10"/>
          <p:cNvSpPr txBox="1"/>
          <p:nvPr/>
        </p:nvSpPr>
        <p:spPr>
          <a:xfrm>
            <a:off x="5562600" y="5105400"/>
            <a:ext cx="3276600" cy="369332"/>
          </a:xfrm>
          <a:prstGeom prst="rect">
            <a:avLst/>
          </a:prstGeom>
          <a:noFill/>
        </p:spPr>
        <p:txBody>
          <a:bodyPr wrap="square" rtlCol="0">
            <a:spAutoFit/>
          </a:bodyPr>
          <a:lstStyle/>
          <a:p>
            <a:r>
              <a:rPr lang="en-US" sz="1800" dirty="0" err="1" smtClean="0">
                <a:solidFill>
                  <a:srgbClr val="000000"/>
                </a:solidFill>
              </a:rPr>
              <a:t>Abernathey</a:t>
            </a:r>
            <a:r>
              <a:rPr lang="en-US" sz="1800" dirty="0" smtClean="0">
                <a:solidFill>
                  <a:srgbClr val="000000"/>
                </a:solidFill>
              </a:rPr>
              <a:t> et al. (Nat GS 2016)</a:t>
            </a:r>
            <a:endParaRPr lang="en-US" sz="1800" dirty="0">
              <a:solidFill>
                <a:srgbClr val="000000"/>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eaLnBrk="1" hangingPunct="1"/>
            <a:r>
              <a:rPr lang="en-US">
                <a:ea typeface="ＭＳ Ｐゴシック" pitchFamily="-105" charset="-128"/>
                <a:cs typeface="ＭＳ Ｐゴシック" pitchFamily="-105" charset="-128"/>
              </a:rPr>
              <a:t>Antarctic ice shelves</a:t>
            </a:r>
          </a:p>
        </p:txBody>
      </p:sp>
      <p:sp>
        <p:nvSpPr>
          <p:cNvPr id="75779" name="Text Box 4"/>
          <p:cNvSpPr txBox="1">
            <a:spLocks noChangeArrowheads="1"/>
          </p:cNvSpPr>
          <p:nvPr/>
        </p:nvSpPr>
        <p:spPr bwMode="auto">
          <a:xfrm>
            <a:off x="3733800" y="6400800"/>
            <a:ext cx="54102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a:t>http://nsidc.org/data/iceshelves_images/</a:t>
            </a:r>
          </a:p>
        </p:txBody>
      </p:sp>
      <p:pic>
        <p:nvPicPr>
          <p:cNvPr id="75780" name="Picture 6"/>
          <p:cNvPicPr>
            <a:picLocks noChangeAspect="1" noChangeArrowheads="1"/>
          </p:cNvPicPr>
          <p:nvPr/>
        </p:nvPicPr>
        <p:blipFill>
          <a:blip r:embed="rId3"/>
          <a:srcRect/>
          <a:stretch>
            <a:fillRect/>
          </a:stretch>
        </p:blipFill>
        <p:spPr bwMode="auto">
          <a:xfrm>
            <a:off x="1295400" y="4038600"/>
            <a:ext cx="3122613" cy="3200400"/>
          </a:xfrm>
          <a:prstGeom prst="rect">
            <a:avLst/>
          </a:prstGeom>
          <a:noFill/>
          <a:ln w="9525">
            <a:noFill/>
            <a:miter lim="800000"/>
            <a:headEnd/>
            <a:tailEnd/>
          </a:ln>
        </p:spPr>
      </p:pic>
      <p:sp>
        <p:nvSpPr>
          <p:cNvPr id="75781" name="Text Box 7"/>
          <p:cNvSpPr txBox="1">
            <a:spLocks noChangeArrowheads="1"/>
          </p:cNvSpPr>
          <p:nvPr/>
        </p:nvSpPr>
        <p:spPr bwMode="auto">
          <a:xfrm>
            <a:off x="4648200" y="5334000"/>
            <a:ext cx="4114800" cy="1323975"/>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rgbClr val="000000"/>
                </a:solidFill>
              </a:rPr>
              <a:t>Open areas (black) are polynyas and leads.  Coastal polynyas especially can lead to large ice and brine production.</a:t>
            </a:r>
          </a:p>
        </p:txBody>
      </p:sp>
      <p:sp>
        <p:nvSpPr>
          <p:cNvPr id="75782" name="Footer Placeholder 6"/>
          <p:cNvSpPr>
            <a:spLocks noGrp="1"/>
          </p:cNvSpPr>
          <p:nvPr>
            <p:ph type="ftr" sz="quarter" idx="11"/>
          </p:nvPr>
        </p:nvSpPr>
        <p:spPr>
          <a:noFill/>
        </p:spPr>
        <p:txBody>
          <a:bodyPr/>
          <a:lstStyle/>
          <a:p>
            <a:r>
              <a:rPr lang="en-US" smtClean="0">
                <a:latin typeface="Times" pitchFamily="-105" charset="0"/>
              </a:rPr>
              <a:t>Talley SIO 210 (2016)</a:t>
            </a:r>
            <a:endParaRPr lang="en-US">
              <a:latin typeface="Times" pitchFamily="-105" charset="0"/>
            </a:endParaRPr>
          </a:p>
        </p:txBody>
      </p:sp>
      <p:sp>
        <p:nvSpPr>
          <p:cNvPr id="75783" name="Slide Number Placeholder 7"/>
          <p:cNvSpPr>
            <a:spLocks noGrp="1"/>
          </p:cNvSpPr>
          <p:nvPr>
            <p:ph type="sldNum" sz="quarter" idx="12"/>
          </p:nvPr>
        </p:nvSpPr>
        <p:spPr>
          <a:noFill/>
        </p:spPr>
        <p:txBody>
          <a:bodyPr/>
          <a:lstStyle/>
          <a:p>
            <a:fld id="{CA6EBE40-4AC9-6B41-8148-E86A0A6D8CD9}" type="slidenum">
              <a:rPr lang="en-US" smtClean="0">
                <a:latin typeface="Times" pitchFamily="-105" charset="0"/>
              </a:rPr>
              <a:pPr/>
              <a:t>34</a:t>
            </a:fld>
            <a:endParaRPr lang="en-US" smtClean="0">
              <a:latin typeface="Times" pitchFamily="-105" charset="0"/>
            </a:endParaRPr>
          </a:p>
        </p:txBody>
      </p:sp>
      <p:pic>
        <p:nvPicPr>
          <p:cNvPr id="75784" name="Picture 4" descr="f13-11-9780750645522"/>
          <p:cNvPicPr>
            <a:picLocks noChangeAspect="1" noChangeArrowheads="1"/>
          </p:cNvPicPr>
          <p:nvPr/>
        </p:nvPicPr>
        <p:blipFill>
          <a:blip r:embed="rId4"/>
          <a:srcRect/>
          <a:stretch>
            <a:fillRect/>
          </a:stretch>
        </p:blipFill>
        <p:spPr bwMode="auto">
          <a:xfrm>
            <a:off x="152400" y="838200"/>
            <a:ext cx="7848600" cy="3870325"/>
          </a:xfrm>
          <a:prstGeom prst="rect">
            <a:avLst/>
          </a:prstGeom>
          <a:noFill/>
          <a:ln w="9525">
            <a:noFill/>
            <a:miter lim="800000"/>
            <a:headEnd/>
            <a:tailEnd/>
          </a:ln>
        </p:spPr>
      </p:pic>
      <p:sp>
        <p:nvSpPr>
          <p:cNvPr id="9" name="Date Placeholder 8"/>
          <p:cNvSpPr>
            <a:spLocks noGrp="1"/>
          </p:cNvSpPr>
          <p:nvPr>
            <p:ph type="dt" sz="half" idx="10"/>
          </p:nvPr>
        </p:nvSpPr>
        <p:spPr/>
        <p:txBody>
          <a:bodyPr/>
          <a:lstStyle/>
          <a:p>
            <a:pPr>
              <a:defRPr/>
            </a:pPr>
            <a:fld id="{451076F5-62DF-5C4D-8276-8E88309ED962}" type="datetime1">
              <a:rPr lang="en-US" smtClean="0"/>
              <a:t>11/28/16</a:t>
            </a:fld>
            <a:endParaRPr lang="en-US"/>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pPr eaLnBrk="1" hangingPunct="1"/>
            <a:r>
              <a:rPr lang="en-US" smtClean="0">
                <a:ea typeface="ＭＳ Ｐゴシック" pitchFamily="-105" charset="-128"/>
                <a:cs typeface="ＭＳ Ｐゴシック" pitchFamily="-105" charset="-128"/>
              </a:rPr>
              <a:t>Southern Ocean near-surface properties</a:t>
            </a:r>
          </a:p>
        </p:txBody>
      </p:sp>
      <p:sp>
        <p:nvSpPr>
          <p:cNvPr id="78851" name="TextBox 2"/>
          <p:cNvSpPr txBox="1">
            <a:spLocks noChangeArrowheads="1"/>
          </p:cNvSpPr>
          <p:nvPr/>
        </p:nvSpPr>
        <p:spPr bwMode="auto">
          <a:xfrm>
            <a:off x="4038600" y="6457950"/>
            <a:ext cx="5105400" cy="400050"/>
          </a:xfrm>
          <a:prstGeom prst="rect">
            <a:avLst/>
          </a:prstGeom>
          <a:noFill/>
          <a:ln w="9525">
            <a:noFill/>
            <a:miter lim="800000"/>
            <a:headEnd/>
            <a:tailEnd/>
          </a:ln>
        </p:spPr>
        <p:txBody>
          <a:bodyPr>
            <a:prstTxWarp prst="textNoShape">
              <a:avLst/>
            </a:prstTxWarp>
            <a:spAutoFit/>
          </a:bodyPr>
          <a:lstStyle/>
          <a:p>
            <a:r>
              <a:rPr lang="en-US" sz="2000">
                <a:solidFill>
                  <a:srgbClr val="000000"/>
                </a:solidFill>
              </a:rPr>
              <a:t>Orsi and Whitworth (2005)  (DPO Fig. 13.3)</a:t>
            </a:r>
          </a:p>
        </p:txBody>
      </p:sp>
      <p:pic>
        <p:nvPicPr>
          <p:cNvPr id="78852" name="Picture 5" descr="ptm_50m.gif"/>
          <p:cNvPicPr>
            <a:picLocks noChangeAspect="1"/>
          </p:cNvPicPr>
          <p:nvPr/>
        </p:nvPicPr>
        <p:blipFill>
          <a:blip r:embed="rId2"/>
          <a:srcRect/>
          <a:stretch>
            <a:fillRect/>
          </a:stretch>
        </p:blipFill>
        <p:spPr bwMode="auto">
          <a:xfrm>
            <a:off x="228600" y="609600"/>
            <a:ext cx="3810000" cy="4930775"/>
          </a:xfrm>
          <a:prstGeom prst="rect">
            <a:avLst/>
          </a:prstGeom>
          <a:noFill/>
          <a:ln w="9525">
            <a:noFill/>
            <a:miter lim="800000"/>
            <a:headEnd/>
            <a:tailEnd/>
          </a:ln>
        </p:spPr>
      </p:pic>
      <p:pic>
        <p:nvPicPr>
          <p:cNvPr id="78853" name="Picture 6" descr="sal_50m.gif"/>
          <p:cNvPicPr>
            <a:picLocks noChangeAspect="1"/>
          </p:cNvPicPr>
          <p:nvPr/>
        </p:nvPicPr>
        <p:blipFill>
          <a:blip r:embed="rId3"/>
          <a:srcRect/>
          <a:stretch>
            <a:fillRect/>
          </a:stretch>
        </p:blipFill>
        <p:spPr bwMode="auto">
          <a:xfrm>
            <a:off x="5029200" y="609600"/>
            <a:ext cx="3794125" cy="4911725"/>
          </a:xfrm>
          <a:prstGeom prst="rect">
            <a:avLst/>
          </a:prstGeom>
          <a:noFill/>
          <a:ln w="9525">
            <a:noFill/>
            <a:miter lim="800000"/>
            <a:headEnd/>
            <a:tailEnd/>
          </a:ln>
        </p:spPr>
      </p:pic>
      <p:sp>
        <p:nvSpPr>
          <p:cNvPr id="78854" name="TextBox 7"/>
          <p:cNvSpPr txBox="1">
            <a:spLocks noChangeArrowheads="1"/>
          </p:cNvSpPr>
          <p:nvPr/>
        </p:nvSpPr>
        <p:spPr bwMode="auto">
          <a:xfrm>
            <a:off x="304800" y="5334000"/>
            <a:ext cx="8686800" cy="1200150"/>
          </a:xfrm>
          <a:prstGeom prst="rect">
            <a:avLst/>
          </a:prstGeom>
          <a:noFill/>
          <a:ln w="9525">
            <a:noFill/>
            <a:miter lim="800000"/>
            <a:headEnd/>
            <a:tailEnd/>
          </a:ln>
        </p:spPr>
        <p:txBody>
          <a:bodyPr>
            <a:prstTxWarp prst="textNoShape">
              <a:avLst/>
            </a:prstTxWarp>
            <a:spAutoFit/>
          </a:bodyPr>
          <a:lstStyle/>
          <a:p>
            <a:r>
              <a:rPr lang="en-US">
                <a:solidFill>
                  <a:srgbClr val="000000"/>
                </a:solidFill>
              </a:rPr>
              <a:t>Freezing point around Antarctica.    Higher salinity in Weddell, Ross.</a:t>
            </a:r>
          </a:p>
          <a:p>
            <a:r>
              <a:rPr lang="en-US">
                <a:solidFill>
                  <a:srgbClr val="000000"/>
                </a:solidFill>
              </a:rPr>
              <a:t>Cold, saltier water -&gt; dense water production due to brine rejection from sea ice formation</a:t>
            </a:r>
          </a:p>
        </p:txBody>
      </p:sp>
      <p:sp>
        <p:nvSpPr>
          <p:cNvPr id="78855" name="Footer Placeholder 6"/>
          <p:cNvSpPr>
            <a:spLocks noGrp="1"/>
          </p:cNvSpPr>
          <p:nvPr>
            <p:ph type="ftr" sz="quarter" idx="11"/>
          </p:nvPr>
        </p:nvSpPr>
        <p:spPr>
          <a:noFill/>
        </p:spPr>
        <p:txBody>
          <a:bodyPr/>
          <a:lstStyle/>
          <a:p>
            <a:r>
              <a:rPr lang="en-US" smtClean="0">
                <a:latin typeface="Times" pitchFamily="-105" charset="0"/>
              </a:rPr>
              <a:t>Talley SIO 210 (2016)</a:t>
            </a:r>
            <a:endParaRPr lang="en-US">
              <a:latin typeface="Times" pitchFamily="-105" charset="0"/>
            </a:endParaRPr>
          </a:p>
        </p:txBody>
      </p:sp>
      <p:sp>
        <p:nvSpPr>
          <p:cNvPr id="78856" name="Slide Number Placeholder 7"/>
          <p:cNvSpPr>
            <a:spLocks noGrp="1"/>
          </p:cNvSpPr>
          <p:nvPr>
            <p:ph type="sldNum" sz="quarter" idx="12"/>
          </p:nvPr>
        </p:nvSpPr>
        <p:spPr>
          <a:noFill/>
        </p:spPr>
        <p:txBody>
          <a:bodyPr/>
          <a:lstStyle/>
          <a:p>
            <a:fld id="{FB3365B7-060E-A146-9FC8-C5BB068C3181}" type="slidenum">
              <a:rPr lang="en-US" smtClean="0">
                <a:latin typeface="Times" pitchFamily="-105" charset="0"/>
              </a:rPr>
              <a:pPr/>
              <a:t>35</a:t>
            </a:fld>
            <a:endParaRPr lang="en-US" smtClean="0">
              <a:latin typeface="Times" pitchFamily="-105" charset="0"/>
            </a:endParaRPr>
          </a:p>
        </p:txBody>
      </p:sp>
      <p:sp>
        <p:nvSpPr>
          <p:cNvPr id="9" name="Date Placeholder 8"/>
          <p:cNvSpPr>
            <a:spLocks noGrp="1"/>
          </p:cNvSpPr>
          <p:nvPr>
            <p:ph type="dt" sz="half" idx="10"/>
          </p:nvPr>
        </p:nvSpPr>
        <p:spPr/>
        <p:txBody>
          <a:bodyPr/>
          <a:lstStyle/>
          <a:p>
            <a:pPr>
              <a:defRPr/>
            </a:pPr>
            <a:fld id="{6FCCD455-361B-0447-97E3-BED0639BB488}" type="datetime1">
              <a:rPr lang="en-US" smtClean="0"/>
              <a:t>11/28/16</a:t>
            </a:fld>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eaLnBrk="1" hangingPunct="1"/>
            <a:r>
              <a:rPr lang="en-US">
                <a:ea typeface="ＭＳ Ｐゴシック" pitchFamily="-105" charset="-128"/>
                <a:cs typeface="ＭＳ Ｐゴシック" pitchFamily="-105" charset="-128"/>
              </a:rPr>
              <a:t>Southern Ocean water masses</a:t>
            </a:r>
          </a:p>
        </p:txBody>
      </p:sp>
      <p:sp>
        <p:nvSpPr>
          <p:cNvPr id="79875" name="Text Box 3"/>
          <p:cNvSpPr txBox="1">
            <a:spLocks noChangeArrowheads="1"/>
          </p:cNvSpPr>
          <p:nvPr/>
        </p:nvSpPr>
        <p:spPr bwMode="auto">
          <a:xfrm>
            <a:off x="381000" y="1295400"/>
            <a:ext cx="8077200" cy="5140325"/>
          </a:xfrm>
          <a:prstGeom prst="rect">
            <a:avLst/>
          </a:prstGeom>
          <a:noFill/>
          <a:ln w="9525">
            <a:noFill/>
            <a:miter lim="800000"/>
            <a:headEnd/>
            <a:tailEnd/>
          </a:ln>
        </p:spPr>
        <p:txBody>
          <a:bodyPr>
            <a:prstTxWarp prst="textNoShape">
              <a:avLst/>
            </a:prstTxWarp>
            <a:spAutoFit/>
          </a:bodyPr>
          <a:lstStyle/>
          <a:p>
            <a:pPr>
              <a:spcBef>
                <a:spcPct val="50000"/>
              </a:spcBef>
            </a:pPr>
            <a:r>
              <a:rPr lang="en-US" sz="2800">
                <a:solidFill>
                  <a:srgbClr val="000000"/>
                </a:solidFill>
              </a:rPr>
              <a:t>Major water masses (covered on next slides)</a:t>
            </a:r>
            <a:endParaRPr lang="en-US">
              <a:solidFill>
                <a:srgbClr val="000000"/>
              </a:solidFill>
            </a:endParaRPr>
          </a:p>
          <a:p>
            <a:pPr>
              <a:spcBef>
                <a:spcPct val="50000"/>
              </a:spcBef>
            </a:pPr>
            <a:r>
              <a:rPr lang="en-US">
                <a:solidFill>
                  <a:srgbClr val="FF0000"/>
                </a:solidFill>
              </a:rPr>
              <a:t>Subantarctic Mode Water </a:t>
            </a:r>
            <a:r>
              <a:rPr lang="en-US">
                <a:solidFill>
                  <a:srgbClr val="000000"/>
                </a:solidFill>
              </a:rPr>
              <a:t>(thick surface layers north of SAF)</a:t>
            </a:r>
          </a:p>
          <a:p>
            <a:pPr>
              <a:spcBef>
                <a:spcPct val="50000"/>
              </a:spcBef>
            </a:pPr>
            <a:r>
              <a:rPr lang="en-US">
                <a:solidFill>
                  <a:srgbClr val="FF0000"/>
                </a:solidFill>
              </a:rPr>
              <a:t>Antarctic Surface Water </a:t>
            </a:r>
            <a:r>
              <a:rPr lang="en-US">
                <a:solidFill>
                  <a:srgbClr val="000000"/>
                </a:solidFill>
              </a:rPr>
              <a:t>(cold, fresh surface layer south of PF)</a:t>
            </a:r>
          </a:p>
          <a:p>
            <a:pPr>
              <a:spcBef>
                <a:spcPct val="50000"/>
              </a:spcBef>
            </a:pPr>
            <a:r>
              <a:rPr lang="en-US">
                <a:solidFill>
                  <a:srgbClr val="FF0000"/>
                </a:solidFill>
              </a:rPr>
              <a:t>Antarctic Intermediate Water </a:t>
            </a:r>
            <a:r>
              <a:rPr lang="en-US">
                <a:solidFill>
                  <a:srgbClr val="000000"/>
                </a:solidFill>
              </a:rPr>
              <a:t>(subsurface salinity minimum north of SAF)</a:t>
            </a:r>
          </a:p>
          <a:p>
            <a:pPr>
              <a:spcBef>
                <a:spcPct val="50000"/>
              </a:spcBef>
            </a:pPr>
            <a:r>
              <a:rPr lang="en-US">
                <a:solidFill>
                  <a:srgbClr val="FF0000"/>
                </a:solidFill>
              </a:rPr>
              <a:t>Circumpolar Deep Water </a:t>
            </a:r>
            <a:r>
              <a:rPr lang="en-US">
                <a:solidFill>
                  <a:srgbClr val="000000"/>
                </a:solidFill>
              </a:rPr>
              <a:t>(Upper and Lower CDW):</a:t>
            </a:r>
          </a:p>
          <a:p>
            <a:pPr>
              <a:spcBef>
                <a:spcPct val="50000"/>
              </a:spcBef>
            </a:pPr>
            <a:r>
              <a:rPr lang="en-US">
                <a:solidFill>
                  <a:srgbClr val="000000"/>
                </a:solidFill>
              </a:rPr>
              <a:t>	Inflow of Atlantic, Pacific and Indian Deep Waters, formation of deep water in Weddell (brine rejection)</a:t>
            </a:r>
          </a:p>
          <a:p>
            <a:pPr>
              <a:spcBef>
                <a:spcPct val="50000"/>
              </a:spcBef>
            </a:pPr>
            <a:r>
              <a:rPr lang="en-US">
                <a:solidFill>
                  <a:srgbClr val="FF0000"/>
                </a:solidFill>
              </a:rPr>
              <a:t>Antarctic Bottom Waters</a:t>
            </a:r>
            <a:r>
              <a:rPr lang="en-US">
                <a:solidFill>
                  <a:srgbClr val="000000"/>
                </a:solidFill>
              </a:rPr>
              <a:t>: </a:t>
            </a:r>
          </a:p>
          <a:p>
            <a:pPr>
              <a:spcBef>
                <a:spcPct val="50000"/>
              </a:spcBef>
            </a:pPr>
            <a:r>
              <a:rPr lang="en-US">
                <a:solidFill>
                  <a:srgbClr val="000000"/>
                </a:solidFill>
              </a:rPr>
              <a:t>	brine rejection in coastal polynyas and leads in ice</a:t>
            </a:r>
          </a:p>
        </p:txBody>
      </p:sp>
      <p:sp>
        <p:nvSpPr>
          <p:cNvPr id="79876" name="Footer Placeholder 3"/>
          <p:cNvSpPr>
            <a:spLocks noGrp="1"/>
          </p:cNvSpPr>
          <p:nvPr>
            <p:ph type="ftr" sz="quarter" idx="11"/>
          </p:nvPr>
        </p:nvSpPr>
        <p:spPr>
          <a:noFill/>
        </p:spPr>
        <p:txBody>
          <a:bodyPr/>
          <a:lstStyle/>
          <a:p>
            <a:r>
              <a:rPr lang="en-US" smtClean="0">
                <a:latin typeface="Times" pitchFamily="-105" charset="0"/>
              </a:rPr>
              <a:t>Talley SIO 210 (2016)</a:t>
            </a:r>
            <a:endParaRPr lang="en-US">
              <a:latin typeface="Times" pitchFamily="-105" charset="0"/>
            </a:endParaRPr>
          </a:p>
        </p:txBody>
      </p:sp>
      <p:sp>
        <p:nvSpPr>
          <p:cNvPr id="79877" name="Slide Number Placeholder 4"/>
          <p:cNvSpPr>
            <a:spLocks noGrp="1"/>
          </p:cNvSpPr>
          <p:nvPr>
            <p:ph type="sldNum" sz="quarter" idx="12"/>
          </p:nvPr>
        </p:nvSpPr>
        <p:spPr>
          <a:noFill/>
        </p:spPr>
        <p:txBody>
          <a:bodyPr/>
          <a:lstStyle/>
          <a:p>
            <a:fld id="{CD8DF91F-B9CF-2F40-B0DB-7CCAA3B0AA89}" type="slidenum">
              <a:rPr lang="en-US" smtClean="0">
                <a:latin typeface="Times" pitchFamily="-105" charset="0"/>
              </a:rPr>
              <a:pPr/>
              <a:t>36</a:t>
            </a:fld>
            <a:endParaRPr lang="en-US" smtClean="0">
              <a:latin typeface="Times" pitchFamily="-105" charset="0"/>
            </a:endParaRPr>
          </a:p>
        </p:txBody>
      </p:sp>
      <p:sp>
        <p:nvSpPr>
          <p:cNvPr id="6" name="Date Placeholder 5"/>
          <p:cNvSpPr>
            <a:spLocks noGrp="1"/>
          </p:cNvSpPr>
          <p:nvPr>
            <p:ph type="dt" sz="half" idx="10"/>
          </p:nvPr>
        </p:nvSpPr>
        <p:spPr/>
        <p:txBody>
          <a:bodyPr/>
          <a:lstStyle/>
          <a:p>
            <a:pPr>
              <a:defRPr/>
            </a:pPr>
            <a:fld id="{B72C7827-0849-4445-A4EF-B148B2DA1B7E}" type="datetime1">
              <a:rPr lang="en-US" smtClean="0"/>
              <a:t>11/28/16</a:t>
            </a:fld>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0" y="0"/>
            <a:ext cx="1600200" cy="1676400"/>
          </a:xfrm>
        </p:spPr>
        <p:txBody>
          <a:bodyPr/>
          <a:lstStyle/>
          <a:p>
            <a:pPr eaLnBrk="1" hangingPunct="1"/>
            <a:r>
              <a:rPr lang="en-US" sz="1800">
                <a:ea typeface="ＭＳ Ｐゴシック" pitchFamily="-105" charset="-128"/>
                <a:cs typeface="ＭＳ Ｐゴシック" pitchFamily="-105" charset="-128"/>
              </a:rPr>
              <a:t/>
            </a:r>
            <a:br>
              <a:rPr lang="en-US" sz="1800">
                <a:ea typeface="ＭＳ Ｐゴシック" pitchFamily="-105" charset="-128"/>
                <a:cs typeface="ＭＳ Ｐゴシック" pitchFamily="-105" charset="-128"/>
              </a:rPr>
            </a:br>
            <a:r>
              <a:rPr lang="en-US" sz="1800">
                <a:ea typeface="ＭＳ Ｐゴシック" pitchFamily="-105" charset="-128"/>
                <a:cs typeface="ＭＳ Ｐゴシック" pitchFamily="-105" charset="-128"/>
              </a:rPr>
              <a:t>Water masses on section from Tasmania to Antarctica</a:t>
            </a:r>
            <a:endParaRPr lang="en-US">
              <a:ea typeface="ＭＳ Ｐゴシック" pitchFamily="-105" charset="-128"/>
              <a:cs typeface="ＭＳ Ｐゴシック" pitchFamily="-105" charset="-128"/>
            </a:endParaRPr>
          </a:p>
        </p:txBody>
      </p:sp>
      <p:pic>
        <p:nvPicPr>
          <p:cNvPr id="81923" name="Picture 3"/>
          <p:cNvPicPr>
            <a:picLocks noChangeAspect="1" noChangeArrowheads="1"/>
          </p:cNvPicPr>
          <p:nvPr/>
        </p:nvPicPr>
        <p:blipFill>
          <a:blip r:embed="rId3"/>
          <a:srcRect l="14383" t="6076" r="9589" b="5823"/>
          <a:stretch>
            <a:fillRect/>
          </a:stretch>
        </p:blipFill>
        <p:spPr bwMode="auto">
          <a:xfrm>
            <a:off x="1752600" y="0"/>
            <a:ext cx="2187575" cy="6858000"/>
          </a:xfrm>
          <a:prstGeom prst="rect">
            <a:avLst/>
          </a:prstGeom>
          <a:noFill/>
          <a:ln w="9525">
            <a:noFill/>
            <a:miter lim="800000"/>
            <a:headEnd/>
            <a:tailEnd/>
          </a:ln>
        </p:spPr>
      </p:pic>
      <p:pic>
        <p:nvPicPr>
          <p:cNvPr id="81924" name="Picture 4"/>
          <p:cNvPicPr>
            <a:picLocks noChangeAspect="1" noChangeArrowheads="1"/>
          </p:cNvPicPr>
          <p:nvPr/>
        </p:nvPicPr>
        <p:blipFill>
          <a:blip r:embed="rId4"/>
          <a:srcRect l="8220" t="6076" r="9589" b="5823"/>
          <a:stretch>
            <a:fillRect/>
          </a:stretch>
        </p:blipFill>
        <p:spPr bwMode="auto">
          <a:xfrm>
            <a:off x="4038600" y="0"/>
            <a:ext cx="2338388" cy="6781800"/>
          </a:xfrm>
          <a:prstGeom prst="rect">
            <a:avLst/>
          </a:prstGeom>
          <a:noFill/>
          <a:ln w="9525">
            <a:noFill/>
            <a:miter lim="800000"/>
            <a:headEnd/>
            <a:tailEnd/>
          </a:ln>
        </p:spPr>
      </p:pic>
      <p:pic>
        <p:nvPicPr>
          <p:cNvPr id="81925" name="Picture 5"/>
          <p:cNvPicPr>
            <a:picLocks noChangeAspect="1" noChangeArrowheads="1"/>
          </p:cNvPicPr>
          <p:nvPr/>
        </p:nvPicPr>
        <p:blipFill>
          <a:blip r:embed="rId5"/>
          <a:srcRect/>
          <a:stretch>
            <a:fillRect/>
          </a:stretch>
        </p:blipFill>
        <p:spPr bwMode="auto">
          <a:xfrm>
            <a:off x="0" y="5094288"/>
            <a:ext cx="1447800" cy="1558925"/>
          </a:xfrm>
          <a:prstGeom prst="rect">
            <a:avLst/>
          </a:prstGeom>
          <a:noFill/>
          <a:ln w="9525">
            <a:noFill/>
            <a:miter lim="800000"/>
            <a:headEnd/>
            <a:tailEnd/>
          </a:ln>
        </p:spPr>
      </p:pic>
      <p:pic>
        <p:nvPicPr>
          <p:cNvPr id="81926" name="Picture 10" descr="S3_oxy"/>
          <p:cNvPicPr>
            <a:picLocks noChangeAspect="1" noChangeArrowheads="1"/>
          </p:cNvPicPr>
          <p:nvPr/>
        </p:nvPicPr>
        <p:blipFill>
          <a:blip r:embed="rId6"/>
          <a:srcRect l="24825" t="14456" r="24825" b="4832"/>
          <a:stretch>
            <a:fillRect/>
          </a:stretch>
        </p:blipFill>
        <p:spPr bwMode="auto">
          <a:xfrm>
            <a:off x="6477000" y="0"/>
            <a:ext cx="2119313" cy="5867400"/>
          </a:xfrm>
          <a:prstGeom prst="rect">
            <a:avLst/>
          </a:prstGeom>
          <a:noFill/>
          <a:ln w="9525">
            <a:noFill/>
            <a:miter lim="800000"/>
            <a:headEnd/>
            <a:tailEnd/>
          </a:ln>
        </p:spPr>
      </p:pic>
      <p:sp>
        <p:nvSpPr>
          <p:cNvPr id="81927" name="Text Box 12"/>
          <p:cNvSpPr txBox="1">
            <a:spLocks noChangeArrowheads="1"/>
          </p:cNvSpPr>
          <p:nvPr/>
        </p:nvSpPr>
        <p:spPr bwMode="auto">
          <a:xfrm>
            <a:off x="5562600" y="2743200"/>
            <a:ext cx="990600" cy="396875"/>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rgbClr val="000000"/>
                </a:solidFill>
              </a:rPr>
              <a:t>AAIW</a:t>
            </a:r>
            <a:endParaRPr lang="en-US"/>
          </a:p>
        </p:txBody>
      </p:sp>
      <p:sp>
        <p:nvSpPr>
          <p:cNvPr id="81928" name="Text Box 14"/>
          <p:cNvSpPr txBox="1">
            <a:spLocks noChangeArrowheads="1"/>
          </p:cNvSpPr>
          <p:nvPr/>
        </p:nvSpPr>
        <p:spPr bwMode="auto">
          <a:xfrm>
            <a:off x="4953000" y="3352800"/>
            <a:ext cx="990600" cy="396875"/>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rgbClr val="000000"/>
                </a:solidFill>
              </a:rPr>
              <a:t>LCDW </a:t>
            </a:r>
            <a:endParaRPr lang="en-US"/>
          </a:p>
        </p:txBody>
      </p:sp>
      <p:sp>
        <p:nvSpPr>
          <p:cNvPr id="81929" name="Text Box 16"/>
          <p:cNvSpPr txBox="1">
            <a:spLocks noChangeArrowheads="1"/>
          </p:cNvSpPr>
          <p:nvPr/>
        </p:nvSpPr>
        <p:spPr bwMode="auto">
          <a:xfrm>
            <a:off x="6781800" y="4953000"/>
            <a:ext cx="990600" cy="396875"/>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rgbClr val="000000"/>
                </a:solidFill>
              </a:rPr>
              <a:t>AABW</a:t>
            </a:r>
            <a:endParaRPr lang="en-US"/>
          </a:p>
        </p:txBody>
      </p:sp>
      <p:sp>
        <p:nvSpPr>
          <p:cNvPr id="81930" name="Text Box 17"/>
          <p:cNvSpPr txBox="1">
            <a:spLocks noChangeArrowheads="1"/>
          </p:cNvSpPr>
          <p:nvPr/>
        </p:nvSpPr>
        <p:spPr bwMode="auto">
          <a:xfrm>
            <a:off x="2209800" y="4419600"/>
            <a:ext cx="990600" cy="396875"/>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rgbClr val="000000"/>
                </a:solidFill>
              </a:rPr>
              <a:t>AABW</a:t>
            </a:r>
            <a:endParaRPr lang="en-US"/>
          </a:p>
        </p:txBody>
      </p:sp>
      <p:sp>
        <p:nvSpPr>
          <p:cNvPr id="81931" name="Text Box 23"/>
          <p:cNvSpPr txBox="1">
            <a:spLocks noChangeArrowheads="1"/>
          </p:cNvSpPr>
          <p:nvPr/>
        </p:nvSpPr>
        <p:spPr bwMode="auto">
          <a:xfrm>
            <a:off x="6858000" y="2438400"/>
            <a:ext cx="990600" cy="396875"/>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rgbClr val="000000"/>
                </a:solidFill>
              </a:rPr>
              <a:t>UCDW </a:t>
            </a:r>
            <a:endParaRPr lang="en-US"/>
          </a:p>
        </p:txBody>
      </p:sp>
      <p:sp>
        <p:nvSpPr>
          <p:cNvPr id="81932" name="Text Box 24"/>
          <p:cNvSpPr txBox="1">
            <a:spLocks noChangeArrowheads="1"/>
          </p:cNvSpPr>
          <p:nvPr/>
        </p:nvSpPr>
        <p:spPr bwMode="auto">
          <a:xfrm>
            <a:off x="2362200" y="2514600"/>
            <a:ext cx="990600" cy="396875"/>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rgbClr val="000000"/>
                </a:solidFill>
              </a:rPr>
              <a:t>UCDW </a:t>
            </a:r>
            <a:endParaRPr lang="en-US"/>
          </a:p>
        </p:txBody>
      </p:sp>
      <p:sp>
        <p:nvSpPr>
          <p:cNvPr id="81933" name="Text Box 25"/>
          <p:cNvSpPr txBox="1">
            <a:spLocks noChangeArrowheads="1"/>
          </p:cNvSpPr>
          <p:nvPr/>
        </p:nvSpPr>
        <p:spPr bwMode="auto">
          <a:xfrm>
            <a:off x="3048000" y="685800"/>
            <a:ext cx="990600" cy="396875"/>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rgbClr val="000000"/>
                </a:solidFill>
              </a:rPr>
              <a:t>SAMW</a:t>
            </a:r>
            <a:endParaRPr lang="en-US"/>
          </a:p>
        </p:txBody>
      </p:sp>
      <p:grpSp>
        <p:nvGrpSpPr>
          <p:cNvPr id="2" name="Group 29"/>
          <p:cNvGrpSpPr>
            <a:grpSpLocks/>
          </p:cNvGrpSpPr>
          <p:nvPr/>
        </p:nvGrpSpPr>
        <p:grpSpPr bwMode="auto">
          <a:xfrm>
            <a:off x="0" y="1066800"/>
            <a:ext cx="3581400" cy="3698875"/>
            <a:chOff x="0" y="672"/>
            <a:chExt cx="2256" cy="2330"/>
          </a:xfrm>
        </p:grpSpPr>
        <p:sp>
          <p:nvSpPr>
            <p:cNvPr id="81939" name="Text Box 26"/>
            <p:cNvSpPr txBox="1">
              <a:spLocks noChangeArrowheads="1"/>
            </p:cNvSpPr>
            <p:nvPr/>
          </p:nvSpPr>
          <p:spPr bwMode="auto">
            <a:xfrm>
              <a:off x="0" y="1296"/>
              <a:ext cx="1104" cy="1706"/>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rgbClr val="000000"/>
                  </a:solidFill>
                </a:rPr>
                <a:t>Antarctic Surface Water: very cold, fresh</a:t>
              </a:r>
            </a:p>
            <a:p>
              <a:pPr>
                <a:spcBef>
                  <a:spcPct val="50000"/>
                </a:spcBef>
              </a:pPr>
              <a:r>
                <a:rPr lang="en-US" sz="2000">
                  <a:solidFill>
                    <a:srgbClr val="000000"/>
                  </a:solidFill>
                </a:rPr>
                <a:t>Subantarctic Mode Water: thick layer north of SAF</a:t>
              </a:r>
              <a:endParaRPr lang="en-US">
                <a:solidFill>
                  <a:srgbClr val="000000"/>
                </a:solidFill>
              </a:endParaRPr>
            </a:p>
          </p:txBody>
        </p:sp>
        <p:sp>
          <p:nvSpPr>
            <p:cNvPr id="81940" name="Line 27"/>
            <p:cNvSpPr>
              <a:spLocks noChangeShapeType="1"/>
            </p:cNvSpPr>
            <p:nvPr/>
          </p:nvSpPr>
          <p:spPr bwMode="auto">
            <a:xfrm flipV="1">
              <a:off x="864" y="672"/>
              <a:ext cx="1392" cy="1536"/>
            </a:xfrm>
            <a:prstGeom prst="line">
              <a:avLst/>
            </a:prstGeom>
            <a:noFill/>
            <a:ln w="76200">
              <a:solidFill>
                <a:srgbClr val="FF0000"/>
              </a:solidFill>
              <a:round/>
              <a:headEnd/>
              <a:tailEnd type="triangle" w="med" len="med"/>
            </a:ln>
          </p:spPr>
          <p:txBody>
            <a:bodyPr wrap="none" anchor="ctr">
              <a:prstTxWarp prst="textNoShape">
                <a:avLst/>
              </a:prstTxWarp>
            </a:bodyPr>
            <a:lstStyle/>
            <a:p>
              <a:endParaRPr lang="en-US"/>
            </a:p>
          </p:txBody>
        </p:sp>
        <p:sp>
          <p:nvSpPr>
            <p:cNvPr id="81941" name="Line 28"/>
            <p:cNvSpPr>
              <a:spLocks noChangeShapeType="1"/>
            </p:cNvSpPr>
            <p:nvPr/>
          </p:nvSpPr>
          <p:spPr bwMode="auto">
            <a:xfrm flipV="1">
              <a:off x="912" y="1680"/>
              <a:ext cx="1344" cy="624"/>
            </a:xfrm>
            <a:prstGeom prst="line">
              <a:avLst/>
            </a:prstGeom>
            <a:noFill/>
            <a:ln w="76200">
              <a:solidFill>
                <a:srgbClr val="FF0000"/>
              </a:solidFill>
              <a:round/>
              <a:headEnd/>
              <a:tailEnd type="triangle" w="med" len="med"/>
            </a:ln>
          </p:spPr>
          <p:txBody>
            <a:bodyPr wrap="none" anchor="ctr">
              <a:prstTxWarp prst="textNoShape">
                <a:avLst/>
              </a:prstTxWarp>
            </a:bodyPr>
            <a:lstStyle/>
            <a:p>
              <a:endParaRPr lang="en-US"/>
            </a:p>
          </p:txBody>
        </p:sp>
      </p:grpSp>
      <p:sp>
        <p:nvSpPr>
          <p:cNvPr id="81935" name="Line 27"/>
          <p:cNvSpPr>
            <a:spLocks noChangeShapeType="1"/>
          </p:cNvSpPr>
          <p:nvPr/>
        </p:nvSpPr>
        <p:spPr bwMode="auto">
          <a:xfrm flipV="1">
            <a:off x="1143000" y="381000"/>
            <a:ext cx="1219200" cy="1981200"/>
          </a:xfrm>
          <a:prstGeom prst="line">
            <a:avLst/>
          </a:prstGeom>
          <a:noFill/>
          <a:ln w="76200">
            <a:solidFill>
              <a:srgbClr val="FF0000"/>
            </a:solidFill>
            <a:round/>
            <a:headEnd/>
            <a:tailEnd type="triangle" w="med" len="med"/>
          </a:ln>
        </p:spPr>
        <p:txBody>
          <a:bodyPr wrap="none" anchor="ctr">
            <a:prstTxWarp prst="textNoShape">
              <a:avLst/>
            </a:prstTxWarp>
          </a:bodyPr>
          <a:lstStyle/>
          <a:p>
            <a:endParaRPr lang="en-US"/>
          </a:p>
        </p:txBody>
      </p:sp>
      <p:sp>
        <p:nvSpPr>
          <p:cNvPr id="81936" name="Text Box 18"/>
          <p:cNvSpPr txBox="1">
            <a:spLocks noChangeArrowheads="1"/>
          </p:cNvSpPr>
          <p:nvPr/>
        </p:nvSpPr>
        <p:spPr bwMode="auto">
          <a:xfrm>
            <a:off x="2286000" y="0"/>
            <a:ext cx="990600" cy="396875"/>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rgbClr val="000000"/>
                </a:solidFill>
              </a:rPr>
              <a:t>ASW</a:t>
            </a:r>
            <a:endParaRPr lang="en-US"/>
          </a:p>
        </p:txBody>
      </p:sp>
      <p:sp>
        <p:nvSpPr>
          <p:cNvPr id="81937" name="Footer Placeholder 19"/>
          <p:cNvSpPr>
            <a:spLocks noGrp="1"/>
          </p:cNvSpPr>
          <p:nvPr>
            <p:ph type="ftr" sz="quarter" idx="11"/>
          </p:nvPr>
        </p:nvSpPr>
        <p:spPr>
          <a:noFill/>
        </p:spPr>
        <p:txBody>
          <a:bodyPr/>
          <a:lstStyle/>
          <a:p>
            <a:r>
              <a:rPr lang="en-US" smtClean="0">
                <a:latin typeface="Times" pitchFamily="-105" charset="0"/>
              </a:rPr>
              <a:t>Talley SIO 210 (2016)</a:t>
            </a:r>
            <a:endParaRPr lang="en-US">
              <a:latin typeface="Times" pitchFamily="-105" charset="0"/>
            </a:endParaRPr>
          </a:p>
        </p:txBody>
      </p:sp>
      <p:sp>
        <p:nvSpPr>
          <p:cNvPr id="81938" name="Slide Number Placeholder 20"/>
          <p:cNvSpPr>
            <a:spLocks noGrp="1"/>
          </p:cNvSpPr>
          <p:nvPr>
            <p:ph type="sldNum" sz="quarter" idx="12"/>
          </p:nvPr>
        </p:nvSpPr>
        <p:spPr>
          <a:noFill/>
        </p:spPr>
        <p:txBody>
          <a:bodyPr/>
          <a:lstStyle/>
          <a:p>
            <a:fld id="{F9B8E713-23E8-394E-AE01-1833EFD5A8B7}" type="slidenum">
              <a:rPr lang="en-US" smtClean="0">
                <a:latin typeface="Times" pitchFamily="-105" charset="0"/>
              </a:rPr>
              <a:pPr/>
              <a:t>37</a:t>
            </a:fld>
            <a:endParaRPr lang="en-US" smtClean="0">
              <a:latin typeface="Times" pitchFamily="-105" charset="0"/>
            </a:endParaRPr>
          </a:p>
        </p:txBody>
      </p:sp>
      <p:sp>
        <p:nvSpPr>
          <p:cNvPr id="22" name="Date Placeholder 21"/>
          <p:cNvSpPr>
            <a:spLocks noGrp="1"/>
          </p:cNvSpPr>
          <p:nvPr>
            <p:ph type="dt" sz="half" idx="10"/>
          </p:nvPr>
        </p:nvSpPr>
        <p:spPr/>
        <p:txBody>
          <a:bodyPr/>
          <a:lstStyle/>
          <a:p>
            <a:pPr>
              <a:defRPr/>
            </a:pPr>
            <a:fld id="{413600D3-41E3-9B46-9234-C40A2881FFBC}" type="datetime1">
              <a:rPr lang="en-US" smtClean="0"/>
              <a:t>11/28/16</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457200" y="0"/>
            <a:ext cx="8077200" cy="762000"/>
          </a:xfrm>
        </p:spPr>
        <p:txBody>
          <a:bodyPr/>
          <a:lstStyle/>
          <a:p>
            <a:pPr eaLnBrk="1" hangingPunct="1"/>
            <a:r>
              <a:rPr lang="en-US" sz="2400">
                <a:ea typeface="ＭＳ Ｐゴシック" pitchFamily="-105" charset="-128"/>
                <a:cs typeface="ＭＳ Ｐゴシック" pitchFamily="-105" charset="-128"/>
              </a:rPr>
              <a:t>Potential temperature - salinity profiles in ACC</a:t>
            </a:r>
            <a:endParaRPr lang="en-US">
              <a:ea typeface="ＭＳ Ｐゴシック" pitchFamily="-105" charset="-128"/>
              <a:cs typeface="ＭＳ Ｐゴシック" pitchFamily="-105" charset="-128"/>
            </a:endParaRPr>
          </a:p>
        </p:txBody>
      </p:sp>
      <p:pic>
        <p:nvPicPr>
          <p:cNvPr id="83971" name="Picture 12" descr="Pg71_Fig6"/>
          <p:cNvPicPr>
            <a:picLocks noChangeAspect="1" noChangeArrowheads="1"/>
          </p:cNvPicPr>
          <p:nvPr/>
        </p:nvPicPr>
        <p:blipFill>
          <a:blip r:embed="rId3"/>
          <a:srcRect l="54082" t="15421" r="8163" b="28505"/>
          <a:stretch>
            <a:fillRect/>
          </a:stretch>
        </p:blipFill>
        <p:spPr bwMode="auto">
          <a:xfrm>
            <a:off x="228600" y="838200"/>
            <a:ext cx="2971800" cy="3213100"/>
          </a:xfrm>
          <a:prstGeom prst="rect">
            <a:avLst/>
          </a:prstGeom>
          <a:noFill/>
          <a:ln w="9525">
            <a:noFill/>
            <a:miter lim="800000"/>
            <a:headEnd/>
            <a:tailEnd/>
          </a:ln>
        </p:spPr>
      </p:pic>
      <p:sp>
        <p:nvSpPr>
          <p:cNvPr id="83972" name="Text Box 13"/>
          <p:cNvSpPr txBox="1">
            <a:spLocks noChangeArrowheads="1"/>
          </p:cNvSpPr>
          <p:nvPr/>
        </p:nvSpPr>
        <p:spPr bwMode="auto">
          <a:xfrm>
            <a:off x="0" y="4114800"/>
            <a:ext cx="3962400" cy="369888"/>
          </a:xfrm>
          <a:prstGeom prst="rect">
            <a:avLst/>
          </a:prstGeom>
          <a:noFill/>
          <a:ln w="9525">
            <a:noFill/>
            <a:miter lim="800000"/>
            <a:headEnd/>
            <a:tailEnd/>
          </a:ln>
        </p:spPr>
        <p:txBody>
          <a:bodyPr>
            <a:prstTxWarp prst="textNoShape">
              <a:avLst/>
            </a:prstTxWarp>
            <a:spAutoFit/>
          </a:bodyPr>
          <a:lstStyle/>
          <a:p>
            <a:pPr>
              <a:spcBef>
                <a:spcPct val="50000"/>
              </a:spcBef>
            </a:pPr>
            <a:r>
              <a:rPr lang="en-US" sz="1800">
                <a:solidFill>
                  <a:srgbClr val="000000"/>
                </a:solidFill>
              </a:rPr>
              <a:t>Tomczak and Godfrey Chap. 6</a:t>
            </a:r>
          </a:p>
        </p:txBody>
      </p:sp>
      <p:pic>
        <p:nvPicPr>
          <p:cNvPr id="83973" name="Picture 7" descr="fig13.13_ajax_watermass_DPO.pdf"/>
          <p:cNvPicPr>
            <a:picLocks noChangeAspect="1"/>
          </p:cNvPicPr>
          <p:nvPr/>
        </p:nvPicPr>
        <p:blipFill>
          <a:blip r:embed="rId4"/>
          <a:srcRect l="10066" t="17778" r="6531" b="20000"/>
          <a:stretch>
            <a:fillRect/>
          </a:stretch>
        </p:blipFill>
        <p:spPr bwMode="auto">
          <a:xfrm>
            <a:off x="3657600" y="838200"/>
            <a:ext cx="5208588" cy="5029200"/>
          </a:xfrm>
          <a:prstGeom prst="rect">
            <a:avLst/>
          </a:prstGeom>
          <a:solidFill>
            <a:schemeClr val="tx1"/>
          </a:solidFill>
          <a:ln w="9525">
            <a:noFill/>
            <a:miter lim="800000"/>
            <a:headEnd/>
            <a:tailEnd/>
          </a:ln>
        </p:spPr>
      </p:pic>
      <p:sp>
        <p:nvSpPr>
          <p:cNvPr id="83974" name="TextBox 8"/>
          <p:cNvSpPr txBox="1">
            <a:spLocks noChangeArrowheads="1"/>
          </p:cNvSpPr>
          <p:nvPr/>
        </p:nvSpPr>
        <p:spPr bwMode="auto">
          <a:xfrm>
            <a:off x="7010400" y="6457950"/>
            <a:ext cx="2133600" cy="400050"/>
          </a:xfrm>
          <a:prstGeom prst="rect">
            <a:avLst/>
          </a:prstGeom>
          <a:noFill/>
          <a:ln w="9525">
            <a:noFill/>
            <a:miter lim="800000"/>
            <a:headEnd/>
            <a:tailEnd/>
          </a:ln>
        </p:spPr>
        <p:txBody>
          <a:bodyPr>
            <a:prstTxWarp prst="textNoShape">
              <a:avLst/>
            </a:prstTxWarp>
            <a:spAutoFit/>
          </a:bodyPr>
          <a:lstStyle/>
          <a:p>
            <a:r>
              <a:rPr lang="en-US" sz="2000">
                <a:solidFill>
                  <a:srgbClr val="000000"/>
                </a:solidFill>
              </a:rPr>
              <a:t>DPO Fig. 13.13</a:t>
            </a:r>
          </a:p>
        </p:txBody>
      </p:sp>
      <p:sp>
        <p:nvSpPr>
          <p:cNvPr id="83975" name="Footer Placeholder 6"/>
          <p:cNvSpPr>
            <a:spLocks noGrp="1"/>
          </p:cNvSpPr>
          <p:nvPr>
            <p:ph type="ftr" sz="quarter" idx="11"/>
          </p:nvPr>
        </p:nvSpPr>
        <p:spPr>
          <a:noFill/>
        </p:spPr>
        <p:txBody>
          <a:bodyPr/>
          <a:lstStyle/>
          <a:p>
            <a:r>
              <a:rPr lang="en-US" smtClean="0">
                <a:latin typeface="Times" pitchFamily="-105" charset="0"/>
              </a:rPr>
              <a:t>Talley SIO 210 (2016)</a:t>
            </a:r>
            <a:endParaRPr lang="en-US">
              <a:latin typeface="Times" pitchFamily="-105" charset="0"/>
            </a:endParaRPr>
          </a:p>
        </p:txBody>
      </p:sp>
      <p:sp>
        <p:nvSpPr>
          <p:cNvPr id="83976" name="Slide Number Placeholder 7"/>
          <p:cNvSpPr>
            <a:spLocks noGrp="1"/>
          </p:cNvSpPr>
          <p:nvPr>
            <p:ph type="sldNum" sz="quarter" idx="12"/>
          </p:nvPr>
        </p:nvSpPr>
        <p:spPr>
          <a:noFill/>
        </p:spPr>
        <p:txBody>
          <a:bodyPr/>
          <a:lstStyle/>
          <a:p>
            <a:fld id="{4CC4B25C-963C-644B-97B0-D497A9E7A641}" type="slidenum">
              <a:rPr lang="en-US" smtClean="0">
                <a:latin typeface="Times" pitchFamily="-105" charset="0"/>
              </a:rPr>
              <a:pPr/>
              <a:t>38</a:t>
            </a:fld>
            <a:endParaRPr lang="en-US" smtClean="0">
              <a:latin typeface="Times" pitchFamily="-105" charset="0"/>
            </a:endParaRPr>
          </a:p>
        </p:txBody>
      </p:sp>
      <p:sp>
        <p:nvSpPr>
          <p:cNvPr id="9" name="Date Placeholder 8"/>
          <p:cNvSpPr>
            <a:spLocks noGrp="1"/>
          </p:cNvSpPr>
          <p:nvPr>
            <p:ph type="dt" sz="half" idx="10"/>
          </p:nvPr>
        </p:nvSpPr>
        <p:spPr/>
        <p:txBody>
          <a:bodyPr/>
          <a:lstStyle/>
          <a:p>
            <a:pPr>
              <a:defRPr/>
            </a:pPr>
            <a:fld id="{62A4AA1E-DB39-944E-96DD-03D743C6E686}" type="datetime1">
              <a:rPr lang="en-US" smtClean="0"/>
              <a:t>11/28/16</a:t>
            </a:fld>
            <a:endParaRPr lang="en-US"/>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381000" y="0"/>
            <a:ext cx="9525000" cy="533400"/>
          </a:xfrm>
        </p:spPr>
        <p:txBody>
          <a:bodyPr/>
          <a:lstStyle/>
          <a:p>
            <a:pPr eaLnBrk="1" hangingPunct="1"/>
            <a:r>
              <a:rPr lang="en-US">
                <a:ea typeface="ＭＳ Ｐゴシック" pitchFamily="-105" charset="-128"/>
                <a:cs typeface="ＭＳ Ｐゴシック" pitchFamily="-105" charset="-128"/>
              </a:rPr>
              <a:t>Subantarctic Mode Water: identification</a:t>
            </a:r>
          </a:p>
        </p:txBody>
      </p:sp>
      <p:grpSp>
        <p:nvGrpSpPr>
          <p:cNvPr id="86019" name="Group 3"/>
          <p:cNvGrpSpPr>
            <a:grpSpLocks/>
          </p:cNvGrpSpPr>
          <p:nvPr/>
        </p:nvGrpSpPr>
        <p:grpSpPr bwMode="auto">
          <a:xfrm>
            <a:off x="152400" y="609600"/>
            <a:ext cx="914400" cy="1066800"/>
            <a:chOff x="0" y="0"/>
            <a:chExt cx="1104" cy="1152"/>
          </a:xfrm>
        </p:grpSpPr>
        <p:pic>
          <p:nvPicPr>
            <p:cNvPr id="86026" name="Picture 4"/>
            <p:cNvPicPr>
              <a:picLocks noChangeAspect="1" noChangeArrowheads="1"/>
            </p:cNvPicPr>
            <p:nvPr/>
          </p:nvPicPr>
          <p:blipFill>
            <a:blip r:embed="rId3"/>
            <a:srcRect/>
            <a:stretch>
              <a:fillRect/>
            </a:stretch>
          </p:blipFill>
          <p:spPr bwMode="auto">
            <a:xfrm>
              <a:off x="0" y="0"/>
              <a:ext cx="1104" cy="1152"/>
            </a:xfrm>
            <a:prstGeom prst="rect">
              <a:avLst/>
            </a:prstGeom>
            <a:noFill/>
            <a:ln w="9525">
              <a:noFill/>
              <a:miter lim="800000"/>
              <a:headEnd/>
              <a:tailEnd/>
            </a:ln>
          </p:spPr>
        </p:pic>
        <p:sp>
          <p:nvSpPr>
            <p:cNvPr id="86027" name="Line 5"/>
            <p:cNvSpPr>
              <a:spLocks noChangeShapeType="1"/>
            </p:cNvSpPr>
            <p:nvPr/>
          </p:nvSpPr>
          <p:spPr bwMode="auto">
            <a:xfrm>
              <a:off x="0" y="528"/>
              <a:ext cx="390" cy="48"/>
            </a:xfrm>
            <a:prstGeom prst="line">
              <a:avLst/>
            </a:prstGeom>
            <a:noFill/>
            <a:ln w="76200">
              <a:solidFill>
                <a:srgbClr val="FF0000"/>
              </a:solidFill>
              <a:round/>
              <a:headEnd/>
              <a:tailEnd/>
            </a:ln>
          </p:spPr>
          <p:txBody>
            <a:bodyPr wrap="none" anchor="ctr">
              <a:prstTxWarp prst="textNoShape">
                <a:avLst/>
              </a:prstTxWarp>
            </a:bodyPr>
            <a:lstStyle/>
            <a:p>
              <a:endParaRPr lang="en-US"/>
            </a:p>
          </p:txBody>
        </p:sp>
      </p:grpSp>
      <p:sp>
        <p:nvSpPr>
          <p:cNvPr id="86020" name="Text Box 6"/>
          <p:cNvSpPr txBox="1">
            <a:spLocks noChangeArrowheads="1"/>
          </p:cNvSpPr>
          <p:nvPr/>
        </p:nvSpPr>
        <p:spPr bwMode="auto">
          <a:xfrm>
            <a:off x="0" y="1676400"/>
            <a:ext cx="1219200" cy="1006475"/>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rgbClr val="000000"/>
                </a:solidFill>
              </a:rPr>
              <a:t>http://woceatlas.tamu.edu</a:t>
            </a:r>
            <a:endParaRPr lang="en-US">
              <a:solidFill>
                <a:srgbClr val="000000"/>
              </a:solidFill>
            </a:endParaRPr>
          </a:p>
        </p:txBody>
      </p:sp>
      <p:pic>
        <p:nvPicPr>
          <p:cNvPr id="86021" name="Picture 7"/>
          <p:cNvPicPr>
            <a:picLocks noChangeAspect="1" noChangeArrowheads="1"/>
          </p:cNvPicPr>
          <p:nvPr/>
        </p:nvPicPr>
        <p:blipFill>
          <a:blip r:embed="rId4"/>
          <a:srcRect t="11235"/>
          <a:stretch>
            <a:fillRect/>
          </a:stretch>
        </p:blipFill>
        <p:spPr bwMode="auto">
          <a:xfrm>
            <a:off x="1255713" y="1439863"/>
            <a:ext cx="7888287" cy="5418137"/>
          </a:xfrm>
          <a:prstGeom prst="rect">
            <a:avLst/>
          </a:prstGeom>
          <a:noFill/>
          <a:ln w="9525">
            <a:noFill/>
            <a:miter lim="800000"/>
            <a:headEnd/>
            <a:tailEnd/>
          </a:ln>
        </p:spPr>
      </p:pic>
      <p:sp>
        <p:nvSpPr>
          <p:cNvPr id="86022" name="Text Box 8"/>
          <p:cNvSpPr txBox="1">
            <a:spLocks noChangeArrowheads="1"/>
          </p:cNvSpPr>
          <p:nvPr/>
        </p:nvSpPr>
        <p:spPr bwMode="auto">
          <a:xfrm>
            <a:off x="4648200" y="609600"/>
            <a:ext cx="4495800" cy="830263"/>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000000"/>
                </a:solidFill>
              </a:rPr>
              <a:t>SAMW: thick layer north of Subantarctic Front</a:t>
            </a:r>
          </a:p>
        </p:txBody>
      </p:sp>
      <p:sp>
        <p:nvSpPr>
          <p:cNvPr id="86023" name="Line 9"/>
          <p:cNvSpPr>
            <a:spLocks noChangeShapeType="1"/>
          </p:cNvSpPr>
          <p:nvPr/>
        </p:nvSpPr>
        <p:spPr bwMode="auto">
          <a:xfrm flipH="1">
            <a:off x="4267200" y="1066800"/>
            <a:ext cx="152400" cy="762000"/>
          </a:xfrm>
          <a:prstGeom prst="line">
            <a:avLst/>
          </a:prstGeom>
          <a:noFill/>
          <a:ln w="76200">
            <a:solidFill>
              <a:srgbClr val="0000FF"/>
            </a:solidFill>
            <a:round/>
            <a:headEnd/>
            <a:tailEnd type="triangle" w="med" len="med"/>
          </a:ln>
        </p:spPr>
        <p:txBody>
          <a:bodyPr wrap="none" anchor="ctr">
            <a:prstTxWarp prst="textNoShape">
              <a:avLst/>
            </a:prstTxWarp>
          </a:bodyPr>
          <a:lstStyle/>
          <a:p>
            <a:endParaRPr lang="en-US"/>
          </a:p>
        </p:txBody>
      </p:sp>
      <p:sp>
        <p:nvSpPr>
          <p:cNvPr id="86024" name="Footer Placeholder 9"/>
          <p:cNvSpPr>
            <a:spLocks noGrp="1"/>
          </p:cNvSpPr>
          <p:nvPr>
            <p:ph type="ftr" sz="quarter" idx="11"/>
          </p:nvPr>
        </p:nvSpPr>
        <p:spPr>
          <a:noFill/>
        </p:spPr>
        <p:txBody>
          <a:bodyPr/>
          <a:lstStyle/>
          <a:p>
            <a:r>
              <a:rPr lang="en-US" smtClean="0">
                <a:latin typeface="Times" pitchFamily="-105" charset="0"/>
              </a:rPr>
              <a:t>Talley SIO 210 (2016)</a:t>
            </a:r>
            <a:endParaRPr lang="en-US">
              <a:latin typeface="Times" pitchFamily="-105" charset="0"/>
            </a:endParaRPr>
          </a:p>
        </p:txBody>
      </p:sp>
      <p:sp>
        <p:nvSpPr>
          <p:cNvPr id="86025" name="Slide Number Placeholder 10"/>
          <p:cNvSpPr>
            <a:spLocks noGrp="1"/>
          </p:cNvSpPr>
          <p:nvPr>
            <p:ph type="sldNum" sz="quarter" idx="12"/>
          </p:nvPr>
        </p:nvSpPr>
        <p:spPr>
          <a:noFill/>
        </p:spPr>
        <p:txBody>
          <a:bodyPr/>
          <a:lstStyle/>
          <a:p>
            <a:fld id="{89C6FFED-56B6-DD40-9EA8-1FBE19F37A36}" type="slidenum">
              <a:rPr lang="en-US" smtClean="0">
                <a:latin typeface="Times" pitchFamily="-105" charset="0"/>
              </a:rPr>
              <a:pPr/>
              <a:t>39</a:t>
            </a:fld>
            <a:endParaRPr lang="en-US" smtClean="0">
              <a:latin typeface="Times" pitchFamily="-105" charset="0"/>
            </a:endParaRPr>
          </a:p>
        </p:txBody>
      </p:sp>
      <p:sp>
        <p:nvSpPr>
          <p:cNvPr id="12" name="Date Placeholder 11"/>
          <p:cNvSpPr>
            <a:spLocks noGrp="1"/>
          </p:cNvSpPr>
          <p:nvPr>
            <p:ph type="dt" sz="half" idx="10"/>
          </p:nvPr>
        </p:nvSpPr>
        <p:spPr/>
        <p:txBody>
          <a:bodyPr/>
          <a:lstStyle/>
          <a:p>
            <a:pPr>
              <a:defRPr/>
            </a:pPr>
            <a:fld id="{36AD925A-7725-5F41-9F26-620987D0F157}" type="datetime1">
              <a:rPr lang="en-US" smtClean="0"/>
              <a:t>11/28/16</a:t>
            </a:fld>
            <a:endParaRPr lang="en-US"/>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0" y="0"/>
            <a:ext cx="9144000" cy="762000"/>
          </a:xfrm>
        </p:spPr>
        <p:txBody>
          <a:bodyPr/>
          <a:lstStyle/>
          <a:p>
            <a:pPr eaLnBrk="1" hangingPunct="1"/>
            <a:r>
              <a:rPr lang="en-US" smtClean="0">
                <a:ea typeface="ＭＳ Ｐゴシック" pitchFamily="-105" charset="-128"/>
                <a:cs typeface="ＭＳ Ｐゴシック" pitchFamily="-105" charset="-128"/>
              </a:rPr>
              <a:t>Dynamics: Annual mean wind stress, Ekman stress</a:t>
            </a:r>
          </a:p>
        </p:txBody>
      </p:sp>
      <p:pic>
        <p:nvPicPr>
          <p:cNvPr id="21507" name="Picture 3"/>
          <p:cNvPicPr>
            <a:picLocks noChangeAspect="1" noChangeArrowheads="1"/>
          </p:cNvPicPr>
          <p:nvPr/>
        </p:nvPicPr>
        <p:blipFill>
          <a:blip r:embed="rId3"/>
          <a:srcRect l="4128" t="12061" r="10576" b="52620"/>
          <a:stretch>
            <a:fillRect/>
          </a:stretch>
        </p:blipFill>
        <p:spPr bwMode="auto">
          <a:xfrm>
            <a:off x="990600" y="838200"/>
            <a:ext cx="7315200" cy="4837113"/>
          </a:xfrm>
          <a:prstGeom prst="rect">
            <a:avLst/>
          </a:prstGeom>
          <a:noFill/>
          <a:ln w="9525">
            <a:noFill/>
            <a:miter lim="800000"/>
            <a:headEnd/>
            <a:tailEnd/>
          </a:ln>
        </p:spPr>
      </p:pic>
      <p:sp>
        <p:nvSpPr>
          <p:cNvPr id="21508" name="Text Box 10"/>
          <p:cNvSpPr txBox="1">
            <a:spLocks noChangeArrowheads="1"/>
          </p:cNvSpPr>
          <p:nvPr/>
        </p:nvSpPr>
        <p:spPr bwMode="auto">
          <a:xfrm>
            <a:off x="304800" y="5943600"/>
            <a:ext cx="88392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b="1">
                <a:solidFill>
                  <a:srgbClr val="000000"/>
                </a:solidFill>
              </a:rPr>
              <a:t>Southern Ocean westerlies are strong.</a:t>
            </a:r>
            <a:r>
              <a:rPr lang="en-US">
                <a:solidFill>
                  <a:srgbClr val="000000"/>
                </a:solidFill>
              </a:rPr>
              <a:t>   </a:t>
            </a:r>
            <a:r>
              <a:rPr lang="en-US" sz="1800">
                <a:solidFill>
                  <a:srgbClr val="000000"/>
                </a:solidFill>
              </a:rPr>
              <a:t>(Fig. from Tomczak and Godfrey)</a:t>
            </a:r>
            <a:endParaRPr lang="en-US">
              <a:solidFill>
                <a:srgbClr val="000000"/>
              </a:solidFill>
            </a:endParaRPr>
          </a:p>
        </p:txBody>
      </p:sp>
      <p:sp>
        <p:nvSpPr>
          <p:cNvPr id="21509" name="Line 11"/>
          <p:cNvSpPr>
            <a:spLocks noChangeShapeType="1"/>
          </p:cNvSpPr>
          <p:nvPr/>
        </p:nvSpPr>
        <p:spPr bwMode="auto">
          <a:xfrm flipV="1">
            <a:off x="3657600" y="5181600"/>
            <a:ext cx="0" cy="914400"/>
          </a:xfrm>
          <a:prstGeom prst="line">
            <a:avLst/>
          </a:prstGeom>
          <a:noFill/>
          <a:ln w="76200">
            <a:solidFill>
              <a:srgbClr val="FF0000"/>
            </a:solidFill>
            <a:round/>
            <a:headEnd/>
            <a:tailEnd type="triangle" w="med" len="med"/>
          </a:ln>
        </p:spPr>
        <p:txBody>
          <a:bodyPr wrap="none" anchor="ctr">
            <a:prstTxWarp prst="textNoShape">
              <a:avLst/>
            </a:prstTxWarp>
          </a:bodyPr>
          <a:lstStyle/>
          <a:p>
            <a:endParaRPr lang="en-US"/>
          </a:p>
        </p:txBody>
      </p:sp>
      <p:sp>
        <p:nvSpPr>
          <p:cNvPr id="21510" name="Footer Placeholder 5"/>
          <p:cNvSpPr>
            <a:spLocks noGrp="1"/>
          </p:cNvSpPr>
          <p:nvPr>
            <p:ph type="ftr" sz="quarter" idx="11"/>
          </p:nvPr>
        </p:nvSpPr>
        <p:spPr>
          <a:noFill/>
        </p:spPr>
        <p:txBody>
          <a:bodyPr/>
          <a:lstStyle/>
          <a:p>
            <a:r>
              <a:rPr lang="en-US" smtClean="0">
                <a:latin typeface="Times" pitchFamily="-105" charset="0"/>
              </a:rPr>
              <a:t>Talley SIO 210 (2016)</a:t>
            </a:r>
            <a:endParaRPr lang="en-US">
              <a:latin typeface="Times" pitchFamily="-105" charset="0"/>
            </a:endParaRPr>
          </a:p>
        </p:txBody>
      </p:sp>
      <p:grpSp>
        <p:nvGrpSpPr>
          <p:cNvPr id="21511" name="Group 13"/>
          <p:cNvGrpSpPr>
            <a:grpSpLocks/>
          </p:cNvGrpSpPr>
          <p:nvPr/>
        </p:nvGrpSpPr>
        <p:grpSpPr bwMode="auto">
          <a:xfrm>
            <a:off x="0" y="4343400"/>
            <a:ext cx="7467600" cy="838200"/>
            <a:chOff x="0" y="4343400"/>
            <a:chExt cx="7467600" cy="838200"/>
          </a:xfrm>
        </p:grpSpPr>
        <p:grpSp>
          <p:nvGrpSpPr>
            <p:cNvPr id="21513" name="Group 11"/>
            <p:cNvGrpSpPr>
              <a:grpSpLocks/>
            </p:cNvGrpSpPr>
            <p:nvPr/>
          </p:nvGrpSpPr>
          <p:grpSpPr bwMode="auto">
            <a:xfrm>
              <a:off x="1981200" y="4343400"/>
              <a:ext cx="5486400" cy="838200"/>
              <a:chOff x="1981200" y="4343400"/>
              <a:chExt cx="5486400" cy="838200"/>
            </a:xfrm>
          </p:grpSpPr>
          <p:sp>
            <p:nvSpPr>
              <p:cNvPr id="21515" name="Line 11"/>
              <p:cNvSpPr>
                <a:spLocks noChangeShapeType="1"/>
              </p:cNvSpPr>
              <p:nvPr/>
            </p:nvSpPr>
            <p:spPr bwMode="auto">
              <a:xfrm flipV="1">
                <a:off x="1981200" y="4419600"/>
                <a:ext cx="0" cy="609600"/>
              </a:xfrm>
              <a:prstGeom prst="line">
                <a:avLst/>
              </a:prstGeom>
              <a:noFill/>
              <a:ln w="76200">
                <a:solidFill>
                  <a:srgbClr val="3366FF"/>
                </a:solidFill>
                <a:round/>
                <a:headEnd/>
                <a:tailEnd type="triangle" w="med" len="med"/>
              </a:ln>
            </p:spPr>
            <p:txBody>
              <a:bodyPr wrap="none" anchor="ctr">
                <a:prstTxWarp prst="textNoShape">
                  <a:avLst/>
                </a:prstTxWarp>
              </a:bodyPr>
              <a:lstStyle/>
              <a:p>
                <a:endParaRPr lang="en-US"/>
              </a:p>
            </p:txBody>
          </p:sp>
          <p:sp>
            <p:nvSpPr>
              <p:cNvPr id="21516" name="Line 11"/>
              <p:cNvSpPr>
                <a:spLocks noChangeShapeType="1"/>
              </p:cNvSpPr>
              <p:nvPr/>
            </p:nvSpPr>
            <p:spPr bwMode="auto">
              <a:xfrm flipV="1">
                <a:off x="2743200" y="4343400"/>
                <a:ext cx="0" cy="609600"/>
              </a:xfrm>
              <a:prstGeom prst="line">
                <a:avLst/>
              </a:prstGeom>
              <a:noFill/>
              <a:ln w="76200">
                <a:solidFill>
                  <a:srgbClr val="3366FF"/>
                </a:solidFill>
                <a:round/>
                <a:headEnd/>
                <a:tailEnd type="triangle" w="med" len="med"/>
              </a:ln>
            </p:spPr>
            <p:txBody>
              <a:bodyPr wrap="none" anchor="ctr">
                <a:prstTxWarp prst="textNoShape">
                  <a:avLst/>
                </a:prstTxWarp>
              </a:bodyPr>
              <a:lstStyle/>
              <a:p>
                <a:endParaRPr lang="en-US"/>
              </a:p>
            </p:txBody>
          </p:sp>
          <p:sp>
            <p:nvSpPr>
              <p:cNvPr id="21517" name="Line 11"/>
              <p:cNvSpPr>
                <a:spLocks noChangeShapeType="1"/>
              </p:cNvSpPr>
              <p:nvPr/>
            </p:nvSpPr>
            <p:spPr bwMode="auto">
              <a:xfrm flipV="1">
                <a:off x="4572000" y="4572000"/>
                <a:ext cx="0" cy="609600"/>
              </a:xfrm>
              <a:prstGeom prst="line">
                <a:avLst/>
              </a:prstGeom>
              <a:noFill/>
              <a:ln w="76200">
                <a:solidFill>
                  <a:srgbClr val="3366FF"/>
                </a:solidFill>
                <a:round/>
                <a:headEnd/>
                <a:tailEnd type="triangle" w="med" len="med"/>
              </a:ln>
            </p:spPr>
            <p:txBody>
              <a:bodyPr wrap="none" anchor="ctr">
                <a:prstTxWarp prst="textNoShape">
                  <a:avLst/>
                </a:prstTxWarp>
              </a:bodyPr>
              <a:lstStyle/>
              <a:p>
                <a:endParaRPr lang="en-US"/>
              </a:p>
            </p:txBody>
          </p:sp>
          <p:sp>
            <p:nvSpPr>
              <p:cNvPr id="21518" name="Line 11"/>
              <p:cNvSpPr>
                <a:spLocks noChangeShapeType="1"/>
              </p:cNvSpPr>
              <p:nvPr/>
            </p:nvSpPr>
            <p:spPr bwMode="auto">
              <a:xfrm flipV="1">
                <a:off x="5562600" y="4572000"/>
                <a:ext cx="0" cy="609600"/>
              </a:xfrm>
              <a:prstGeom prst="line">
                <a:avLst/>
              </a:prstGeom>
              <a:noFill/>
              <a:ln w="76200">
                <a:solidFill>
                  <a:srgbClr val="3366FF"/>
                </a:solidFill>
                <a:round/>
                <a:headEnd/>
                <a:tailEnd type="triangle" w="med" len="med"/>
              </a:ln>
            </p:spPr>
            <p:txBody>
              <a:bodyPr wrap="none" anchor="ctr">
                <a:prstTxWarp prst="textNoShape">
                  <a:avLst/>
                </a:prstTxWarp>
              </a:bodyPr>
              <a:lstStyle/>
              <a:p>
                <a:endParaRPr lang="en-US"/>
              </a:p>
            </p:txBody>
          </p:sp>
          <p:sp>
            <p:nvSpPr>
              <p:cNvPr id="21519" name="Line 11"/>
              <p:cNvSpPr>
                <a:spLocks noChangeShapeType="1"/>
              </p:cNvSpPr>
              <p:nvPr/>
            </p:nvSpPr>
            <p:spPr bwMode="auto">
              <a:xfrm flipV="1">
                <a:off x="7467600" y="4495800"/>
                <a:ext cx="0" cy="609600"/>
              </a:xfrm>
              <a:prstGeom prst="line">
                <a:avLst/>
              </a:prstGeom>
              <a:noFill/>
              <a:ln w="76200">
                <a:solidFill>
                  <a:srgbClr val="3366FF"/>
                </a:solidFill>
                <a:round/>
                <a:headEnd/>
                <a:tailEnd type="triangle" w="med" len="med"/>
              </a:ln>
            </p:spPr>
            <p:txBody>
              <a:bodyPr wrap="none" anchor="ctr">
                <a:prstTxWarp prst="textNoShape">
                  <a:avLst/>
                </a:prstTxWarp>
              </a:bodyPr>
              <a:lstStyle/>
              <a:p>
                <a:endParaRPr lang="en-US"/>
              </a:p>
            </p:txBody>
          </p:sp>
        </p:grpSp>
        <p:sp>
          <p:nvSpPr>
            <p:cNvPr id="13" name="TextBox 12"/>
            <p:cNvSpPr txBox="1"/>
            <p:nvPr/>
          </p:nvSpPr>
          <p:spPr>
            <a:xfrm>
              <a:off x="0" y="4419600"/>
              <a:ext cx="1447800" cy="708025"/>
            </a:xfrm>
            <a:prstGeom prst="rect">
              <a:avLst/>
            </a:prstGeom>
            <a:noFill/>
          </p:spPr>
          <p:txBody>
            <a:bodyPr>
              <a:spAutoFit/>
            </a:bodyPr>
            <a:lstStyle/>
            <a:p>
              <a:pPr>
                <a:defRPr/>
              </a:pPr>
              <a:r>
                <a:rPr lang="en-US" sz="2000" dirty="0">
                  <a:solidFill>
                    <a:srgbClr val="3366FF"/>
                  </a:solidFill>
                  <a:latin typeface="+mn-lt"/>
                </a:rPr>
                <a:t>Ekman transport</a:t>
              </a:r>
            </a:p>
          </p:txBody>
        </p:sp>
      </p:grpSp>
      <p:sp>
        <p:nvSpPr>
          <p:cNvPr id="21512" name="Slide Number Placeholder 14"/>
          <p:cNvSpPr>
            <a:spLocks noGrp="1"/>
          </p:cNvSpPr>
          <p:nvPr>
            <p:ph type="sldNum" sz="quarter" idx="12"/>
          </p:nvPr>
        </p:nvSpPr>
        <p:spPr>
          <a:noFill/>
        </p:spPr>
        <p:txBody>
          <a:bodyPr/>
          <a:lstStyle/>
          <a:p>
            <a:fld id="{43DFE47C-17CF-6340-A3CB-C96CFBB596C4}" type="slidenum">
              <a:rPr lang="en-US" smtClean="0">
                <a:latin typeface="Times" pitchFamily="-105" charset="0"/>
              </a:rPr>
              <a:pPr/>
              <a:t>4</a:t>
            </a:fld>
            <a:endParaRPr lang="en-US" smtClean="0">
              <a:latin typeface="Times" pitchFamily="-105" charset="0"/>
            </a:endParaRPr>
          </a:p>
        </p:txBody>
      </p:sp>
      <p:sp>
        <p:nvSpPr>
          <p:cNvPr id="16" name="Date Placeholder 15"/>
          <p:cNvSpPr>
            <a:spLocks noGrp="1"/>
          </p:cNvSpPr>
          <p:nvPr>
            <p:ph type="dt" sz="half" idx="10"/>
          </p:nvPr>
        </p:nvSpPr>
        <p:spPr/>
        <p:txBody>
          <a:bodyPr/>
          <a:lstStyle/>
          <a:p>
            <a:pPr>
              <a:defRPr/>
            </a:pPr>
            <a:fld id="{87A0F6AC-2E26-1949-809B-31F7123AB87F}" type="datetime1">
              <a:rPr lang="en-US" smtClean="0"/>
              <a:t>11/28/16</a:t>
            </a:fld>
            <a:endParaRPr lang="en-US"/>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8066" name="Picture 8" descr="fig4.4c_holte_mixedlayer.pdf"/>
          <p:cNvPicPr>
            <a:picLocks noChangeAspect="1"/>
          </p:cNvPicPr>
          <p:nvPr/>
        </p:nvPicPr>
        <p:blipFill>
          <a:blip r:embed="rId3"/>
          <a:srcRect/>
          <a:stretch>
            <a:fillRect/>
          </a:stretch>
        </p:blipFill>
        <p:spPr bwMode="auto">
          <a:xfrm>
            <a:off x="685800" y="685800"/>
            <a:ext cx="7264400" cy="4191000"/>
          </a:xfrm>
          <a:prstGeom prst="rect">
            <a:avLst/>
          </a:prstGeom>
          <a:solidFill>
            <a:schemeClr val="tx1"/>
          </a:solidFill>
          <a:ln w="9525">
            <a:noFill/>
            <a:miter lim="800000"/>
            <a:headEnd/>
            <a:tailEnd/>
          </a:ln>
        </p:spPr>
      </p:pic>
      <p:sp>
        <p:nvSpPr>
          <p:cNvPr id="88067" name="Rectangle 2"/>
          <p:cNvSpPr>
            <a:spLocks noGrp="1" noChangeArrowheads="1"/>
          </p:cNvSpPr>
          <p:nvPr>
            <p:ph type="title"/>
          </p:nvPr>
        </p:nvSpPr>
        <p:spPr>
          <a:xfrm>
            <a:off x="152400" y="0"/>
            <a:ext cx="8458200" cy="609600"/>
          </a:xfrm>
        </p:spPr>
        <p:txBody>
          <a:bodyPr/>
          <a:lstStyle/>
          <a:p>
            <a:pPr eaLnBrk="1" hangingPunct="1"/>
            <a:r>
              <a:rPr lang="en-US" sz="2400">
                <a:ea typeface="ＭＳ Ｐゴシック" pitchFamily="-105" charset="-128"/>
                <a:cs typeface="ＭＳ Ｐゴシック" pitchFamily="-105" charset="-128"/>
              </a:rPr>
              <a:t>Subantarctic Mode Water: source in deep winter mixed layers north of SAF</a:t>
            </a:r>
          </a:p>
        </p:txBody>
      </p:sp>
      <p:sp>
        <p:nvSpPr>
          <p:cNvPr id="88068" name="Text Box 9"/>
          <p:cNvSpPr txBox="1">
            <a:spLocks noChangeArrowheads="1"/>
          </p:cNvSpPr>
          <p:nvPr/>
        </p:nvSpPr>
        <p:spPr bwMode="auto">
          <a:xfrm>
            <a:off x="304800" y="4953000"/>
            <a:ext cx="8382000" cy="1311275"/>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rgbClr val="000000"/>
                </a:solidFill>
              </a:rPr>
              <a:t>Thick mixed layers in Southern Ocean: remnant subducts and becomes SAMW.</a:t>
            </a:r>
          </a:p>
          <a:p>
            <a:pPr>
              <a:spcBef>
                <a:spcPct val="50000"/>
              </a:spcBef>
            </a:pPr>
            <a:r>
              <a:rPr lang="en-US" sz="2000">
                <a:solidFill>
                  <a:srgbClr val="000000"/>
                </a:solidFill>
              </a:rPr>
              <a:t>Just north of Subantarctic Front.</a:t>
            </a:r>
          </a:p>
          <a:p>
            <a:pPr>
              <a:spcBef>
                <a:spcPct val="50000"/>
              </a:spcBef>
            </a:pPr>
            <a:r>
              <a:rPr lang="en-US" sz="2000">
                <a:solidFill>
                  <a:srgbClr val="000000"/>
                </a:solidFill>
              </a:rPr>
              <a:t>Progress from warmest (least dense) in S. Atlantic to coldest in SE Pacific</a:t>
            </a:r>
            <a:endParaRPr lang="en-US">
              <a:solidFill>
                <a:srgbClr val="000000"/>
              </a:solidFill>
            </a:endParaRPr>
          </a:p>
        </p:txBody>
      </p:sp>
      <p:sp>
        <p:nvSpPr>
          <p:cNvPr id="135178" name="Text Box 10"/>
          <p:cNvSpPr txBox="1">
            <a:spLocks noChangeArrowheads="1"/>
          </p:cNvSpPr>
          <p:nvPr/>
        </p:nvSpPr>
        <p:spPr bwMode="auto">
          <a:xfrm>
            <a:off x="3352800" y="3733800"/>
            <a:ext cx="914400" cy="466725"/>
          </a:xfrm>
          <a:prstGeom prst="rect">
            <a:avLst/>
          </a:prstGeom>
          <a:solidFill>
            <a:schemeClr val="tx1"/>
          </a:solidFill>
          <a:ln w="9525">
            <a:solidFill>
              <a:schemeClr val="bg1"/>
            </a:solidFill>
            <a:miter lim="800000"/>
            <a:headEnd/>
            <a:tailEnd/>
          </a:ln>
        </p:spPr>
        <p:txBody>
          <a:bodyPr>
            <a:prstTxWarp prst="textNoShape">
              <a:avLst/>
            </a:prstTxWarp>
            <a:spAutoFit/>
          </a:bodyPr>
          <a:lstStyle/>
          <a:p>
            <a:pPr>
              <a:spcBef>
                <a:spcPct val="50000"/>
              </a:spcBef>
            </a:pPr>
            <a:r>
              <a:rPr lang="en-US">
                <a:solidFill>
                  <a:srgbClr val="FF0906"/>
                </a:solidFill>
              </a:rPr>
              <a:t>14°C</a:t>
            </a:r>
            <a:endParaRPr lang="en-US"/>
          </a:p>
        </p:txBody>
      </p:sp>
      <p:sp>
        <p:nvSpPr>
          <p:cNvPr id="135179" name="Text Box 11"/>
          <p:cNvSpPr txBox="1">
            <a:spLocks noChangeArrowheads="1"/>
          </p:cNvSpPr>
          <p:nvPr/>
        </p:nvSpPr>
        <p:spPr bwMode="auto">
          <a:xfrm>
            <a:off x="5638800" y="3810000"/>
            <a:ext cx="914400" cy="466725"/>
          </a:xfrm>
          <a:prstGeom prst="rect">
            <a:avLst/>
          </a:prstGeom>
          <a:solidFill>
            <a:schemeClr val="tx1"/>
          </a:solidFill>
          <a:ln w="9525">
            <a:solidFill>
              <a:schemeClr val="bg1"/>
            </a:solidFill>
            <a:miter lim="800000"/>
            <a:headEnd/>
            <a:tailEnd/>
          </a:ln>
        </p:spPr>
        <p:txBody>
          <a:bodyPr>
            <a:prstTxWarp prst="textNoShape">
              <a:avLst/>
            </a:prstTxWarp>
            <a:spAutoFit/>
          </a:bodyPr>
          <a:lstStyle/>
          <a:p>
            <a:pPr>
              <a:spcBef>
                <a:spcPct val="50000"/>
              </a:spcBef>
            </a:pPr>
            <a:r>
              <a:rPr lang="en-US">
                <a:solidFill>
                  <a:srgbClr val="FF0906"/>
                </a:solidFill>
              </a:rPr>
              <a:t>9°C</a:t>
            </a:r>
            <a:endParaRPr lang="en-US"/>
          </a:p>
        </p:txBody>
      </p:sp>
      <p:sp>
        <p:nvSpPr>
          <p:cNvPr id="135180" name="Text Box 12"/>
          <p:cNvSpPr txBox="1">
            <a:spLocks noChangeArrowheads="1"/>
          </p:cNvSpPr>
          <p:nvPr/>
        </p:nvSpPr>
        <p:spPr bwMode="auto">
          <a:xfrm>
            <a:off x="2286000" y="4114800"/>
            <a:ext cx="914400" cy="466725"/>
          </a:xfrm>
          <a:prstGeom prst="rect">
            <a:avLst/>
          </a:prstGeom>
          <a:solidFill>
            <a:schemeClr val="tx1"/>
          </a:solidFill>
          <a:ln w="9525">
            <a:solidFill>
              <a:schemeClr val="bg1"/>
            </a:solidFill>
            <a:miter lim="800000"/>
            <a:headEnd/>
            <a:tailEnd/>
          </a:ln>
        </p:spPr>
        <p:txBody>
          <a:bodyPr>
            <a:prstTxWarp prst="textNoShape">
              <a:avLst/>
            </a:prstTxWarp>
            <a:spAutoFit/>
          </a:bodyPr>
          <a:lstStyle/>
          <a:p>
            <a:pPr>
              <a:spcBef>
                <a:spcPct val="50000"/>
              </a:spcBef>
            </a:pPr>
            <a:r>
              <a:rPr lang="en-US">
                <a:solidFill>
                  <a:srgbClr val="FF0906"/>
                </a:solidFill>
              </a:rPr>
              <a:t>4°C</a:t>
            </a:r>
            <a:endParaRPr lang="en-US"/>
          </a:p>
        </p:txBody>
      </p:sp>
      <p:sp>
        <p:nvSpPr>
          <p:cNvPr id="88072" name="TextBox 9"/>
          <p:cNvSpPr txBox="1">
            <a:spLocks noChangeArrowheads="1"/>
          </p:cNvSpPr>
          <p:nvPr/>
        </p:nvSpPr>
        <p:spPr bwMode="auto">
          <a:xfrm>
            <a:off x="3657600" y="6396038"/>
            <a:ext cx="5486400" cy="461962"/>
          </a:xfrm>
          <a:prstGeom prst="rect">
            <a:avLst/>
          </a:prstGeom>
          <a:noFill/>
          <a:ln w="9525">
            <a:noFill/>
            <a:miter lim="800000"/>
            <a:headEnd/>
            <a:tailEnd/>
          </a:ln>
        </p:spPr>
        <p:txBody>
          <a:bodyPr>
            <a:prstTxWarp prst="textNoShape">
              <a:avLst/>
            </a:prstTxWarp>
            <a:spAutoFit/>
          </a:bodyPr>
          <a:lstStyle/>
          <a:p>
            <a:r>
              <a:rPr lang="en-US">
                <a:solidFill>
                  <a:srgbClr val="000000"/>
                </a:solidFill>
              </a:rPr>
              <a:t>Holte et al (2010) DPO Fig. 4.4c</a:t>
            </a:r>
          </a:p>
        </p:txBody>
      </p:sp>
      <p:sp>
        <p:nvSpPr>
          <p:cNvPr id="88073" name="Footer Placeholder 8"/>
          <p:cNvSpPr>
            <a:spLocks noGrp="1"/>
          </p:cNvSpPr>
          <p:nvPr>
            <p:ph type="ftr" sz="quarter" idx="11"/>
          </p:nvPr>
        </p:nvSpPr>
        <p:spPr>
          <a:noFill/>
        </p:spPr>
        <p:txBody>
          <a:bodyPr/>
          <a:lstStyle/>
          <a:p>
            <a:r>
              <a:rPr lang="en-US" smtClean="0">
                <a:latin typeface="Times" pitchFamily="-105" charset="0"/>
              </a:rPr>
              <a:t>Talley SIO 210 (2016)</a:t>
            </a:r>
            <a:endParaRPr lang="en-US">
              <a:latin typeface="Times" pitchFamily="-105" charset="0"/>
            </a:endParaRPr>
          </a:p>
        </p:txBody>
      </p:sp>
      <p:sp>
        <p:nvSpPr>
          <p:cNvPr id="88074" name="Slide Number Placeholder 9"/>
          <p:cNvSpPr>
            <a:spLocks noGrp="1"/>
          </p:cNvSpPr>
          <p:nvPr>
            <p:ph type="sldNum" sz="quarter" idx="12"/>
          </p:nvPr>
        </p:nvSpPr>
        <p:spPr>
          <a:noFill/>
        </p:spPr>
        <p:txBody>
          <a:bodyPr/>
          <a:lstStyle/>
          <a:p>
            <a:fld id="{CC159506-094F-1A41-A4F6-3ADD1D869616}" type="slidenum">
              <a:rPr lang="en-US" smtClean="0">
                <a:latin typeface="Times" pitchFamily="-105" charset="0"/>
              </a:rPr>
              <a:pPr/>
              <a:t>40</a:t>
            </a:fld>
            <a:endParaRPr lang="en-US" smtClean="0">
              <a:latin typeface="Times" pitchFamily="-105" charset="0"/>
            </a:endParaRPr>
          </a:p>
        </p:txBody>
      </p:sp>
      <p:sp>
        <p:nvSpPr>
          <p:cNvPr id="11" name="Date Placeholder 10"/>
          <p:cNvSpPr>
            <a:spLocks noGrp="1"/>
          </p:cNvSpPr>
          <p:nvPr>
            <p:ph type="dt" sz="half" idx="10"/>
          </p:nvPr>
        </p:nvSpPr>
        <p:spPr/>
        <p:txBody>
          <a:bodyPr/>
          <a:lstStyle/>
          <a:p>
            <a:pPr>
              <a:defRPr/>
            </a:pPr>
            <a:fld id="{25F7BACF-E696-1947-A56F-EF53D5F199F1}" type="datetime1">
              <a:rPr lang="en-US" smtClean="0"/>
              <a:t>11/28/16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51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517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51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8" grpId="0" animBg="1"/>
      <p:bldP spid="135179" grpId="0" animBg="1"/>
      <p:bldP spid="135180" grpId="0" animBg="1"/>
    </p:bld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685800" y="228600"/>
            <a:ext cx="7391400" cy="533400"/>
          </a:xfrm>
        </p:spPr>
        <p:txBody>
          <a:bodyPr/>
          <a:lstStyle/>
          <a:p>
            <a:pPr eaLnBrk="1" hangingPunct="1"/>
            <a:r>
              <a:rPr lang="en-US" sz="2400">
                <a:ea typeface="ＭＳ Ｐゴシック" pitchFamily="-105" charset="-128"/>
                <a:cs typeface="ＭＳ Ｐゴシック" pitchFamily="-105" charset="-128"/>
              </a:rPr>
              <a:t>Subantarctic Mode Water: impact</a:t>
            </a:r>
            <a:br>
              <a:rPr lang="en-US" sz="2400">
                <a:ea typeface="ＭＳ Ｐゴシック" pitchFamily="-105" charset="-128"/>
                <a:cs typeface="ＭＳ Ｐゴシック" pitchFamily="-105" charset="-128"/>
              </a:rPr>
            </a:br>
            <a:r>
              <a:rPr lang="en-US" sz="2400">
                <a:solidFill>
                  <a:srgbClr val="000000"/>
                </a:solidFill>
                <a:latin typeface="Times" pitchFamily="-105" charset="0"/>
                <a:ea typeface="ＭＳ Ｐゴシック" pitchFamily="-105" charset="-128"/>
                <a:cs typeface="ＭＳ Ｐゴシック" pitchFamily="-105" charset="-128"/>
              </a:rPr>
              <a:t>Chlorofluorocarbon and anthropogenic CO2 water column inventory</a:t>
            </a:r>
          </a:p>
        </p:txBody>
      </p:sp>
      <p:sp>
        <p:nvSpPr>
          <p:cNvPr id="90115" name="Text Box 8"/>
          <p:cNvSpPr txBox="1">
            <a:spLocks noChangeArrowheads="1"/>
          </p:cNvSpPr>
          <p:nvPr/>
        </p:nvSpPr>
        <p:spPr bwMode="auto">
          <a:xfrm>
            <a:off x="5715000" y="1219200"/>
            <a:ext cx="3429000" cy="4800600"/>
          </a:xfrm>
          <a:prstGeom prst="rect">
            <a:avLst/>
          </a:prstGeom>
          <a:noFill/>
          <a:ln w="9525">
            <a:noFill/>
            <a:miter lim="800000"/>
            <a:headEnd/>
            <a:tailEnd/>
          </a:ln>
        </p:spPr>
        <p:txBody>
          <a:bodyPr>
            <a:prstTxWarp prst="textNoShape">
              <a:avLst/>
            </a:prstTxWarp>
            <a:spAutoFit/>
          </a:bodyPr>
          <a:lstStyle/>
          <a:p>
            <a:r>
              <a:rPr lang="en-US">
                <a:solidFill>
                  <a:srgbClr val="000000"/>
                </a:solidFill>
              </a:rPr>
              <a:t>CFCs are anthropogenic tracers.  </a:t>
            </a:r>
          </a:p>
          <a:p>
            <a:r>
              <a:rPr lang="en-US">
                <a:solidFill>
                  <a:srgbClr val="000000"/>
                </a:solidFill>
              </a:rPr>
              <a:t>Indicate ventilation in the last ~50 years.   </a:t>
            </a:r>
          </a:p>
          <a:p>
            <a:endParaRPr lang="en-US" sz="1800">
              <a:solidFill>
                <a:srgbClr val="000000"/>
              </a:solidFill>
            </a:endParaRPr>
          </a:p>
          <a:p>
            <a:endParaRPr lang="en-US" sz="1800">
              <a:solidFill>
                <a:srgbClr val="000000"/>
              </a:solidFill>
            </a:endParaRPr>
          </a:p>
          <a:p>
            <a:endParaRPr lang="en-US" sz="1800">
              <a:solidFill>
                <a:srgbClr val="000000"/>
              </a:solidFill>
            </a:endParaRPr>
          </a:p>
          <a:p>
            <a:endParaRPr lang="en-US" sz="1800">
              <a:solidFill>
                <a:srgbClr val="000000"/>
              </a:solidFill>
            </a:endParaRPr>
          </a:p>
          <a:p>
            <a:endParaRPr lang="en-US" sz="1800">
              <a:solidFill>
                <a:srgbClr val="000000"/>
              </a:solidFill>
            </a:endParaRPr>
          </a:p>
          <a:p>
            <a:r>
              <a:rPr lang="en-US">
                <a:solidFill>
                  <a:srgbClr val="000000"/>
                </a:solidFill>
              </a:rPr>
              <a:t>Anthropogenic CO</a:t>
            </a:r>
            <a:r>
              <a:rPr lang="en-US" baseline="-25000">
                <a:solidFill>
                  <a:srgbClr val="000000"/>
                </a:solidFill>
              </a:rPr>
              <a:t>2</a:t>
            </a:r>
            <a:r>
              <a:rPr lang="en-US">
                <a:solidFill>
                  <a:srgbClr val="000000"/>
                </a:solidFill>
              </a:rPr>
              <a:t> </a:t>
            </a:r>
          </a:p>
          <a:p>
            <a:endParaRPr lang="en-US">
              <a:solidFill>
                <a:srgbClr val="000000"/>
              </a:solidFill>
            </a:endParaRPr>
          </a:p>
          <a:p>
            <a:r>
              <a:rPr lang="en-US">
                <a:solidFill>
                  <a:srgbClr val="000000"/>
                </a:solidFill>
              </a:rPr>
              <a:t>Coincidence of high inventories with location of SAMW</a:t>
            </a:r>
          </a:p>
        </p:txBody>
      </p:sp>
      <p:sp>
        <p:nvSpPr>
          <p:cNvPr id="90116" name="Text Box 12"/>
          <p:cNvSpPr txBox="1">
            <a:spLocks noChangeArrowheads="1"/>
          </p:cNvSpPr>
          <p:nvPr/>
        </p:nvSpPr>
        <p:spPr bwMode="auto">
          <a:xfrm>
            <a:off x="6781800" y="5995988"/>
            <a:ext cx="2362200" cy="862012"/>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rgbClr val="000000"/>
                </a:solidFill>
              </a:rPr>
              <a:t>Willey et al. 2005</a:t>
            </a:r>
          </a:p>
          <a:p>
            <a:pPr>
              <a:spcBef>
                <a:spcPct val="50000"/>
              </a:spcBef>
            </a:pPr>
            <a:r>
              <a:rPr lang="en-US" sz="2000"/>
              <a:t>Sabine et al., 2005</a:t>
            </a:r>
          </a:p>
        </p:txBody>
      </p:sp>
      <p:sp>
        <p:nvSpPr>
          <p:cNvPr id="90117" name="Rectangle 13"/>
          <p:cNvSpPr>
            <a:spLocks noChangeArrowheads="1"/>
          </p:cNvSpPr>
          <p:nvPr/>
        </p:nvSpPr>
        <p:spPr bwMode="auto">
          <a:xfrm>
            <a:off x="8491538" y="5553075"/>
            <a:ext cx="184150" cy="457200"/>
          </a:xfrm>
          <a:prstGeom prst="rect">
            <a:avLst/>
          </a:prstGeom>
          <a:noFill/>
          <a:ln w="9525">
            <a:noFill/>
            <a:miter lim="800000"/>
            <a:headEnd/>
            <a:tailEnd/>
          </a:ln>
        </p:spPr>
        <p:txBody>
          <a:bodyPr wrap="none">
            <a:prstTxWarp prst="textNoShape">
              <a:avLst/>
            </a:prstTxWarp>
            <a:spAutoFit/>
          </a:bodyPr>
          <a:lstStyle/>
          <a:p>
            <a:endParaRPr lang="en-US"/>
          </a:p>
        </p:txBody>
      </p:sp>
      <p:pic>
        <p:nvPicPr>
          <p:cNvPr id="90118" name="Picture 6" descr="willey_fine_etal_grl_cfcmap"/>
          <p:cNvPicPr>
            <a:picLocks noChangeAspect="1" noChangeArrowheads="1"/>
          </p:cNvPicPr>
          <p:nvPr/>
        </p:nvPicPr>
        <p:blipFill>
          <a:blip r:embed="rId3"/>
          <a:srcRect/>
          <a:stretch>
            <a:fillRect/>
          </a:stretch>
        </p:blipFill>
        <p:spPr bwMode="auto">
          <a:xfrm>
            <a:off x="0" y="1219200"/>
            <a:ext cx="5487988" cy="2800350"/>
          </a:xfrm>
          <a:prstGeom prst="rect">
            <a:avLst/>
          </a:prstGeom>
          <a:noFill/>
          <a:ln w="9525">
            <a:noFill/>
            <a:miter lim="800000"/>
            <a:headEnd/>
            <a:tailEnd/>
          </a:ln>
        </p:spPr>
      </p:pic>
      <p:pic>
        <p:nvPicPr>
          <p:cNvPr id="90119" name="Picture 6" descr="co2-worldmap1994d"/>
          <p:cNvPicPr>
            <a:picLocks noChangeAspect="1" noChangeArrowheads="1"/>
          </p:cNvPicPr>
          <p:nvPr/>
        </p:nvPicPr>
        <p:blipFill>
          <a:blip r:embed="rId4"/>
          <a:srcRect/>
          <a:stretch>
            <a:fillRect/>
          </a:stretch>
        </p:blipFill>
        <p:spPr bwMode="auto">
          <a:xfrm>
            <a:off x="0" y="4114800"/>
            <a:ext cx="5334000" cy="2903538"/>
          </a:xfrm>
          <a:prstGeom prst="rect">
            <a:avLst/>
          </a:prstGeom>
          <a:noFill/>
          <a:ln w="9525">
            <a:noFill/>
            <a:miter lim="800000"/>
            <a:headEnd/>
            <a:tailEnd/>
          </a:ln>
        </p:spPr>
      </p:pic>
      <p:sp>
        <p:nvSpPr>
          <p:cNvPr id="90120" name="Footer Placeholder 7"/>
          <p:cNvSpPr>
            <a:spLocks noGrp="1"/>
          </p:cNvSpPr>
          <p:nvPr>
            <p:ph type="ftr" sz="quarter" idx="11"/>
          </p:nvPr>
        </p:nvSpPr>
        <p:spPr>
          <a:noFill/>
        </p:spPr>
        <p:txBody>
          <a:bodyPr/>
          <a:lstStyle/>
          <a:p>
            <a:r>
              <a:rPr lang="en-US" smtClean="0">
                <a:latin typeface="Times" pitchFamily="-105" charset="0"/>
              </a:rPr>
              <a:t>Talley SIO 210 (2016)</a:t>
            </a:r>
            <a:endParaRPr lang="en-US">
              <a:latin typeface="Times" pitchFamily="-105" charset="0"/>
            </a:endParaRPr>
          </a:p>
        </p:txBody>
      </p:sp>
      <p:sp>
        <p:nvSpPr>
          <p:cNvPr id="90121" name="Slide Number Placeholder 8"/>
          <p:cNvSpPr>
            <a:spLocks noGrp="1"/>
          </p:cNvSpPr>
          <p:nvPr>
            <p:ph type="sldNum" sz="quarter" idx="12"/>
          </p:nvPr>
        </p:nvSpPr>
        <p:spPr>
          <a:noFill/>
        </p:spPr>
        <p:txBody>
          <a:bodyPr/>
          <a:lstStyle/>
          <a:p>
            <a:fld id="{18FB2107-570B-E84C-829F-FA6B85038716}" type="slidenum">
              <a:rPr lang="en-US" smtClean="0">
                <a:latin typeface="Times" pitchFamily="-105" charset="0"/>
              </a:rPr>
              <a:pPr/>
              <a:t>41</a:t>
            </a:fld>
            <a:endParaRPr lang="en-US" smtClean="0">
              <a:latin typeface="Times" pitchFamily="-105" charset="0"/>
            </a:endParaRPr>
          </a:p>
        </p:txBody>
      </p:sp>
      <p:sp>
        <p:nvSpPr>
          <p:cNvPr id="10" name="Date Placeholder 9"/>
          <p:cNvSpPr>
            <a:spLocks noGrp="1"/>
          </p:cNvSpPr>
          <p:nvPr>
            <p:ph type="dt" sz="half" idx="10"/>
          </p:nvPr>
        </p:nvSpPr>
        <p:spPr/>
        <p:txBody>
          <a:bodyPr/>
          <a:lstStyle/>
          <a:p>
            <a:pPr>
              <a:defRPr/>
            </a:pPr>
            <a:fld id="{1934EAD9-BCE8-3B49-9166-A03D51D0C1A3}" type="datetime1">
              <a:rPr lang="en-US" smtClean="0"/>
              <a:t>11/28/16</a:t>
            </a:fld>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2057400" y="152400"/>
            <a:ext cx="7086600" cy="381000"/>
          </a:xfrm>
        </p:spPr>
        <p:txBody>
          <a:bodyPr/>
          <a:lstStyle/>
          <a:p>
            <a:pPr eaLnBrk="1" hangingPunct="1"/>
            <a:r>
              <a:rPr lang="en-US" sz="2000">
                <a:ea typeface="ＭＳ Ｐゴシック" pitchFamily="-105" charset="-128"/>
                <a:cs typeface="ＭＳ Ｐゴシック" pitchFamily="-105" charset="-128"/>
              </a:rPr>
              <a:t>Salinity section at 20W (Atlantic): water masses</a:t>
            </a:r>
            <a:endParaRPr lang="en-US">
              <a:ea typeface="ＭＳ Ｐゴシック" pitchFamily="-105" charset="-128"/>
              <a:cs typeface="ＭＳ Ｐゴシック" pitchFamily="-105" charset="-128"/>
            </a:endParaRPr>
          </a:p>
        </p:txBody>
      </p:sp>
      <p:grpSp>
        <p:nvGrpSpPr>
          <p:cNvPr id="92163" name="Group 3"/>
          <p:cNvGrpSpPr>
            <a:grpSpLocks/>
          </p:cNvGrpSpPr>
          <p:nvPr/>
        </p:nvGrpSpPr>
        <p:grpSpPr bwMode="auto">
          <a:xfrm>
            <a:off x="152400" y="5791200"/>
            <a:ext cx="1066800" cy="1066800"/>
            <a:chOff x="1152" y="816"/>
            <a:chExt cx="1104" cy="1152"/>
          </a:xfrm>
        </p:grpSpPr>
        <p:pic>
          <p:nvPicPr>
            <p:cNvPr id="92186" name="Picture 4"/>
            <p:cNvPicPr>
              <a:picLocks noChangeAspect="1" noChangeArrowheads="1"/>
            </p:cNvPicPr>
            <p:nvPr/>
          </p:nvPicPr>
          <p:blipFill>
            <a:blip r:embed="rId3"/>
            <a:srcRect/>
            <a:stretch>
              <a:fillRect/>
            </a:stretch>
          </p:blipFill>
          <p:spPr bwMode="auto">
            <a:xfrm>
              <a:off x="1152" y="816"/>
              <a:ext cx="1104" cy="1152"/>
            </a:xfrm>
            <a:prstGeom prst="rect">
              <a:avLst/>
            </a:prstGeom>
            <a:noFill/>
            <a:ln w="9525">
              <a:noFill/>
              <a:miter lim="800000"/>
              <a:headEnd/>
              <a:tailEnd/>
            </a:ln>
          </p:spPr>
        </p:pic>
        <p:sp>
          <p:nvSpPr>
            <p:cNvPr id="92187" name="Line 5"/>
            <p:cNvSpPr>
              <a:spLocks noChangeShapeType="1"/>
            </p:cNvSpPr>
            <p:nvPr/>
          </p:nvSpPr>
          <p:spPr bwMode="auto">
            <a:xfrm>
              <a:off x="1440" y="1008"/>
              <a:ext cx="240" cy="240"/>
            </a:xfrm>
            <a:prstGeom prst="line">
              <a:avLst/>
            </a:prstGeom>
            <a:noFill/>
            <a:ln w="76200">
              <a:solidFill>
                <a:srgbClr val="FF0000"/>
              </a:solidFill>
              <a:round/>
              <a:headEnd/>
              <a:tailEnd/>
            </a:ln>
          </p:spPr>
          <p:txBody>
            <a:bodyPr wrap="none" anchor="ctr">
              <a:prstTxWarp prst="textNoShape">
                <a:avLst/>
              </a:prstTxWarp>
            </a:bodyPr>
            <a:lstStyle/>
            <a:p>
              <a:endParaRPr lang="en-US"/>
            </a:p>
          </p:txBody>
        </p:sp>
      </p:grpSp>
      <p:pic>
        <p:nvPicPr>
          <p:cNvPr id="92164" name="Picture 6"/>
          <p:cNvPicPr>
            <a:picLocks noChangeAspect="1" noChangeArrowheads="1"/>
          </p:cNvPicPr>
          <p:nvPr/>
        </p:nvPicPr>
        <p:blipFill>
          <a:blip r:embed="rId4"/>
          <a:srcRect l="1927" t="8743" r="1758"/>
          <a:stretch>
            <a:fillRect/>
          </a:stretch>
        </p:blipFill>
        <p:spPr bwMode="auto">
          <a:xfrm>
            <a:off x="2438400" y="762000"/>
            <a:ext cx="6705600" cy="4902200"/>
          </a:xfrm>
          <a:prstGeom prst="rect">
            <a:avLst/>
          </a:prstGeom>
          <a:noFill/>
          <a:ln w="9525">
            <a:noFill/>
            <a:miter lim="800000"/>
            <a:headEnd/>
            <a:tailEnd/>
          </a:ln>
        </p:spPr>
      </p:pic>
      <p:sp>
        <p:nvSpPr>
          <p:cNvPr id="92165" name="Text Box 7"/>
          <p:cNvSpPr txBox="1">
            <a:spLocks noChangeArrowheads="1"/>
          </p:cNvSpPr>
          <p:nvPr/>
        </p:nvSpPr>
        <p:spPr bwMode="auto">
          <a:xfrm>
            <a:off x="5943600" y="6324600"/>
            <a:ext cx="3352800" cy="396875"/>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rgbClr val="000000"/>
                </a:solidFill>
              </a:rPr>
              <a:t>http://woceatlas.tamu.edu</a:t>
            </a:r>
            <a:endParaRPr lang="en-US">
              <a:solidFill>
                <a:srgbClr val="000000"/>
              </a:solidFill>
            </a:endParaRPr>
          </a:p>
        </p:txBody>
      </p:sp>
      <p:sp>
        <p:nvSpPr>
          <p:cNvPr id="92166" name="Text Box 11"/>
          <p:cNvSpPr txBox="1">
            <a:spLocks noChangeArrowheads="1"/>
          </p:cNvSpPr>
          <p:nvPr/>
        </p:nvSpPr>
        <p:spPr bwMode="auto">
          <a:xfrm>
            <a:off x="152400" y="1066800"/>
            <a:ext cx="2286000" cy="1190625"/>
          </a:xfrm>
          <a:prstGeom prst="rect">
            <a:avLst/>
          </a:prstGeom>
          <a:noFill/>
          <a:ln w="9525">
            <a:noFill/>
            <a:miter lim="800000"/>
            <a:headEnd/>
            <a:tailEnd/>
          </a:ln>
        </p:spPr>
        <p:txBody>
          <a:bodyPr>
            <a:prstTxWarp prst="textNoShape">
              <a:avLst/>
            </a:prstTxWarp>
            <a:spAutoFit/>
          </a:bodyPr>
          <a:lstStyle/>
          <a:p>
            <a:pPr>
              <a:spcBef>
                <a:spcPct val="50000"/>
              </a:spcBef>
            </a:pPr>
            <a:r>
              <a:rPr lang="en-US" sz="1800">
                <a:solidFill>
                  <a:srgbClr val="000000"/>
                </a:solidFill>
              </a:rPr>
              <a:t>Antarctic Intermediate Water (salinity minimum north of SAF)</a:t>
            </a:r>
            <a:endParaRPr lang="en-US">
              <a:solidFill>
                <a:srgbClr val="000000"/>
              </a:solidFill>
            </a:endParaRPr>
          </a:p>
        </p:txBody>
      </p:sp>
      <p:sp>
        <p:nvSpPr>
          <p:cNvPr id="92167" name="Text Box 12"/>
          <p:cNvSpPr txBox="1">
            <a:spLocks noChangeArrowheads="1"/>
          </p:cNvSpPr>
          <p:nvPr/>
        </p:nvSpPr>
        <p:spPr bwMode="auto">
          <a:xfrm>
            <a:off x="152400" y="2438400"/>
            <a:ext cx="2286000" cy="1465263"/>
          </a:xfrm>
          <a:prstGeom prst="rect">
            <a:avLst/>
          </a:prstGeom>
          <a:noFill/>
          <a:ln w="9525">
            <a:noFill/>
            <a:miter lim="800000"/>
            <a:headEnd/>
            <a:tailEnd/>
          </a:ln>
        </p:spPr>
        <p:txBody>
          <a:bodyPr>
            <a:prstTxWarp prst="textNoShape">
              <a:avLst/>
            </a:prstTxWarp>
            <a:spAutoFit/>
          </a:bodyPr>
          <a:lstStyle/>
          <a:p>
            <a:pPr>
              <a:spcBef>
                <a:spcPct val="50000"/>
              </a:spcBef>
            </a:pPr>
            <a:r>
              <a:rPr lang="en-US" sz="1800">
                <a:solidFill>
                  <a:srgbClr val="000000"/>
                </a:solidFill>
              </a:rPr>
              <a:t>Lower Circumpolar Deep Water (salinity maximum, arising from North Atlantic Deep Water)</a:t>
            </a:r>
            <a:endParaRPr lang="en-US">
              <a:solidFill>
                <a:srgbClr val="000000"/>
              </a:solidFill>
            </a:endParaRPr>
          </a:p>
        </p:txBody>
      </p:sp>
      <p:sp>
        <p:nvSpPr>
          <p:cNvPr id="92168" name="Text Box 13"/>
          <p:cNvSpPr txBox="1">
            <a:spLocks noChangeArrowheads="1"/>
          </p:cNvSpPr>
          <p:nvPr/>
        </p:nvSpPr>
        <p:spPr bwMode="auto">
          <a:xfrm>
            <a:off x="152400" y="4191000"/>
            <a:ext cx="2133600" cy="1465263"/>
          </a:xfrm>
          <a:prstGeom prst="rect">
            <a:avLst/>
          </a:prstGeom>
          <a:noFill/>
          <a:ln w="9525">
            <a:noFill/>
            <a:miter lim="800000"/>
            <a:headEnd/>
            <a:tailEnd/>
          </a:ln>
        </p:spPr>
        <p:txBody>
          <a:bodyPr>
            <a:prstTxWarp prst="textNoShape">
              <a:avLst/>
            </a:prstTxWarp>
            <a:spAutoFit/>
          </a:bodyPr>
          <a:lstStyle/>
          <a:p>
            <a:pPr>
              <a:spcBef>
                <a:spcPct val="50000"/>
              </a:spcBef>
            </a:pPr>
            <a:r>
              <a:rPr lang="en-US" sz="1800">
                <a:solidFill>
                  <a:srgbClr val="000000"/>
                </a:solidFill>
              </a:rPr>
              <a:t>Weddell Sea Deep Water and Antarctic Bottom Water (low salinity, cold bottom layer)</a:t>
            </a:r>
            <a:endParaRPr lang="en-US">
              <a:solidFill>
                <a:srgbClr val="000000"/>
              </a:solidFill>
            </a:endParaRPr>
          </a:p>
        </p:txBody>
      </p:sp>
      <p:sp>
        <p:nvSpPr>
          <p:cNvPr id="92169" name="Text Box 14"/>
          <p:cNvSpPr txBox="1">
            <a:spLocks noChangeArrowheads="1"/>
          </p:cNvSpPr>
          <p:nvPr/>
        </p:nvSpPr>
        <p:spPr bwMode="auto">
          <a:xfrm>
            <a:off x="152400" y="304800"/>
            <a:ext cx="2286000" cy="641350"/>
          </a:xfrm>
          <a:prstGeom prst="rect">
            <a:avLst/>
          </a:prstGeom>
          <a:noFill/>
          <a:ln w="9525">
            <a:noFill/>
            <a:miter lim="800000"/>
            <a:headEnd/>
            <a:tailEnd/>
          </a:ln>
        </p:spPr>
        <p:txBody>
          <a:bodyPr>
            <a:prstTxWarp prst="textNoShape">
              <a:avLst/>
            </a:prstTxWarp>
            <a:spAutoFit/>
          </a:bodyPr>
          <a:lstStyle/>
          <a:p>
            <a:pPr>
              <a:spcBef>
                <a:spcPct val="50000"/>
              </a:spcBef>
            </a:pPr>
            <a:r>
              <a:rPr lang="en-US" sz="1800">
                <a:solidFill>
                  <a:srgbClr val="000000"/>
                </a:solidFill>
              </a:rPr>
              <a:t>Antarctic Surface Water</a:t>
            </a:r>
            <a:endParaRPr lang="en-US">
              <a:solidFill>
                <a:srgbClr val="000000"/>
              </a:solidFill>
            </a:endParaRPr>
          </a:p>
        </p:txBody>
      </p:sp>
      <p:sp>
        <p:nvSpPr>
          <p:cNvPr id="92170" name="Line 15"/>
          <p:cNvSpPr>
            <a:spLocks noChangeShapeType="1"/>
          </p:cNvSpPr>
          <p:nvPr/>
        </p:nvSpPr>
        <p:spPr bwMode="auto">
          <a:xfrm>
            <a:off x="1905000" y="533400"/>
            <a:ext cx="1828800" cy="533400"/>
          </a:xfrm>
          <a:prstGeom prst="line">
            <a:avLst/>
          </a:prstGeom>
          <a:noFill/>
          <a:ln w="57150">
            <a:solidFill>
              <a:srgbClr val="FF0000"/>
            </a:solidFill>
            <a:round/>
            <a:headEnd/>
            <a:tailEnd type="triangle" w="med" len="med"/>
          </a:ln>
        </p:spPr>
        <p:txBody>
          <a:bodyPr wrap="none" anchor="ctr">
            <a:prstTxWarp prst="textNoShape">
              <a:avLst/>
            </a:prstTxWarp>
          </a:bodyPr>
          <a:lstStyle/>
          <a:p>
            <a:endParaRPr lang="en-US"/>
          </a:p>
        </p:txBody>
      </p:sp>
      <p:sp>
        <p:nvSpPr>
          <p:cNvPr id="92171" name="Line 16"/>
          <p:cNvSpPr>
            <a:spLocks noChangeShapeType="1"/>
          </p:cNvSpPr>
          <p:nvPr/>
        </p:nvSpPr>
        <p:spPr bwMode="auto">
          <a:xfrm>
            <a:off x="2057400" y="1676400"/>
            <a:ext cx="5181600" cy="1066800"/>
          </a:xfrm>
          <a:prstGeom prst="line">
            <a:avLst/>
          </a:prstGeom>
          <a:noFill/>
          <a:ln w="57150">
            <a:solidFill>
              <a:srgbClr val="FF0000"/>
            </a:solidFill>
            <a:round/>
            <a:headEnd/>
            <a:tailEnd type="triangle" w="med" len="med"/>
          </a:ln>
        </p:spPr>
        <p:txBody>
          <a:bodyPr wrap="none" anchor="ctr">
            <a:prstTxWarp prst="textNoShape">
              <a:avLst/>
            </a:prstTxWarp>
          </a:bodyPr>
          <a:lstStyle/>
          <a:p>
            <a:endParaRPr lang="en-US"/>
          </a:p>
        </p:txBody>
      </p:sp>
      <p:sp>
        <p:nvSpPr>
          <p:cNvPr id="92172" name="Line 17"/>
          <p:cNvSpPr>
            <a:spLocks noChangeShapeType="1"/>
          </p:cNvSpPr>
          <p:nvPr/>
        </p:nvSpPr>
        <p:spPr bwMode="auto">
          <a:xfrm flipV="1">
            <a:off x="2286000" y="2743200"/>
            <a:ext cx="1752600" cy="304800"/>
          </a:xfrm>
          <a:prstGeom prst="line">
            <a:avLst/>
          </a:prstGeom>
          <a:noFill/>
          <a:ln w="57150">
            <a:solidFill>
              <a:srgbClr val="FF0000"/>
            </a:solidFill>
            <a:round/>
            <a:headEnd/>
            <a:tailEnd type="triangle" w="med" len="med"/>
          </a:ln>
        </p:spPr>
        <p:txBody>
          <a:bodyPr wrap="none" anchor="ctr">
            <a:prstTxWarp prst="textNoShape">
              <a:avLst/>
            </a:prstTxWarp>
          </a:bodyPr>
          <a:lstStyle/>
          <a:p>
            <a:endParaRPr lang="en-US"/>
          </a:p>
        </p:txBody>
      </p:sp>
      <p:sp>
        <p:nvSpPr>
          <p:cNvPr id="92173" name="Line 18"/>
          <p:cNvSpPr>
            <a:spLocks noChangeShapeType="1"/>
          </p:cNvSpPr>
          <p:nvPr/>
        </p:nvSpPr>
        <p:spPr bwMode="auto">
          <a:xfrm>
            <a:off x="2209800" y="3124200"/>
            <a:ext cx="3962400" cy="304800"/>
          </a:xfrm>
          <a:prstGeom prst="line">
            <a:avLst/>
          </a:prstGeom>
          <a:noFill/>
          <a:ln w="57150">
            <a:solidFill>
              <a:srgbClr val="FF0000"/>
            </a:solidFill>
            <a:round/>
            <a:headEnd/>
            <a:tailEnd type="triangle" w="med" len="med"/>
          </a:ln>
        </p:spPr>
        <p:txBody>
          <a:bodyPr wrap="none" anchor="ctr">
            <a:prstTxWarp prst="textNoShape">
              <a:avLst/>
            </a:prstTxWarp>
          </a:bodyPr>
          <a:lstStyle/>
          <a:p>
            <a:endParaRPr lang="en-US"/>
          </a:p>
        </p:txBody>
      </p:sp>
      <p:sp>
        <p:nvSpPr>
          <p:cNvPr id="92174" name="Line 19"/>
          <p:cNvSpPr>
            <a:spLocks noChangeShapeType="1"/>
          </p:cNvSpPr>
          <p:nvPr/>
        </p:nvSpPr>
        <p:spPr bwMode="auto">
          <a:xfrm>
            <a:off x="2209800" y="4572000"/>
            <a:ext cx="4419600" cy="304800"/>
          </a:xfrm>
          <a:prstGeom prst="line">
            <a:avLst/>
          </a:prstGeom>
          <a:noFill/>
          <a:ln w="57150">
            <a:solidFill>
              <a:srgbClr val="FF0000"/>
            </a:solidFill>
            <a:round/>
            <a:headEnd/>
            <a:tailEnd type="triangle" w="med" len="med"/>
          </a:ln>
        </p:spPr>
        <p:txBody>
          <a:bodyPr wrap="none" anchor="ctr">
            <a:prstTxWarp prst="textNoShape">
              <a:avLst/>
            </a:prstTxWarp>
          </a:bodyPr>
          <a:lstStyle/>
          <a:p>
            <a:endParaRPr lang="en-US"/>
          </a:p>
        </p:txBody>
      </p:sp>
      <p:sp>
        <p:nvSpPr>
          <p:cNvPr id="92175" name="Line 20"/>
          <p:cNvSpPr>
            <a:spLocks noChangeShapeType="1"/>
          </p:cNvSpPr>
          <p:nvPr/>
        </p:nvSpPr>
        <p:spPr bwMode="auto">
          <a:xfrm flipV="1">
            <a:off x="1981200" y="3733800"/>
            <a:ext cx="1447800" cy="609600"/>
          </a:xfrm>
          <a:prstGeom prst="line">
            <a:avLst/>
          </a:prstGeom>
          <a:noFill/>
          <a:ln w="57150">
            <a:solidFill>
              <a:srgbClr val="FF0000"/>
            </a:solidFill>
            <a:round/>
            <a:headEnd/>
            <a:tailEnd type="triangle" w="med" len="med"/>
          </a:ln>
        </p:spPr>
        <p:txBody>
          <a:bodyPr wrap="none" anchor="ctr">
            <a:prstTxWarp prst="textNoShape">
              <a:avLst/>
            </a:prstTxWarp>
          </a:bodyPr>
          <a:lstStyle/>
          <a:p>
            <a:endParaRPr lang="en-US"/>
          </a:p>
        </p:txBody>
      </p:sp>
      <p:sp>
        <p:nvSpPr>
          <p:cNvPr id="92176" name="Text Box 21"/>
          <p:cNvSpPr txBox="1">
            <a:spLocks noChangeArrowheads="1"/>
          </p:cNvSpPr>
          <p:nvPr/>
        </p:nvSpPr>
        <p:spPr bwMode="auto">
          <a:xfrm>
            <a:off x="7315200" y="2667000"/>
            <a:ext cx="990600" cy="396875"/>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rgbClr val="000000"/>
                </a:solidFill>
              </a:rPr>
              <a:t>AAIW</a:t>
            </a:r>
            <a:endParaRPr lang="en-US"/>
          </a:p>
        </p:txBody>
      </p:sp>
      <p:sp>
        <p:nvSpPr>
          <p:cNvPr id="92177" name="Text Box 22"/>
          <p:cNvSpPr txBox="1">
            <a:spLocks noChangeArrowheads="1"/>
          </p:cNvSpPr>
          <p:nvPr/>
        </p:nvSpPr>
        <p:spPr bwMode="auto">
          <a:xfrm>
            <a:off x="7696200" y="3581400"/>
            <a:ext cx="990600" cy="396875"/>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rgbClr val="000000"/>
                </a:solidFill>
              </a:rPr>
              <a:t>NADW</a:t>
            </a:r>
            <a:endParaRPr lang="en-US"/>
          </a:p>
        </p:txBody>
      </p:sp>
      <p:sp>
        <p:nvSpPr>
          <p:cNvPr id="92178" name="Text Box 23"/>
          <p:cNvSpPr txBox="1">
            <a:spLocks noChangeArrowheads="1"/>
          </p:cNvSpPr>
          <p:nvPr/>
        </p:nvSpPr>
        <p:spPr bwMode="auto">
          <a:xfrm>
            <a:off x="5562600" y="3048000"/>
            <a:ext cx="990600" cy="396875"/>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rgbClr val="000000"/>
                </a:solidFill>
              </a:rPr>
              <a:t>LCDW</a:t>
            </a:r>
            <a:endParaRPr lang="en-US"/>
          </a:p>
        </p:txBody>
      </p:sp>
      <p:sp>
        <p:nvSpPr>
          <p:cNvPr id="92179" name="Text Box 24"/>
          <p:cNvSpPr txBox="1">
            <a:spLocks noChangeArrowheads="1"/>
          </p:cNvSpPr>
          <p:nvPr/>
        </p:nvSpPr>
        <p:spPr bwMode="auto">
          <a:xfrm>
            <a:off x="2743200" y="2590800"/>
            <a:ext cx="990600" cy="396875"/>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rgbClr val="000000"/>
                </a:solidFill>
              </a:rPr>
              <a:t>LCDW</a:t>
            </a:r>
            <a:endParaRPr lang="en-US"/>
          </a:p>
        </p:txBody>
      </p:sp>
      <p:sp>
        <p:nvSpPr>
          <p:cNvPr id="92180" name="Text Box 25"/>
          <p:cNvSpPr txBox="1">
            <a:spLocks noChangeArrowheads="1"/>
          </p:cNvSpPr>
          <p:nvPr/>
        </p:nvSpPr>
        <p:spPr bwMode="auto">
          <a:xfrm>
            <a:off x="6781800" y="4648200"/>
            <a:ext cx="990600" cy="396875"/>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rgbClr val="000000"/>
                </a:solidFill>
              </a:rPr>
              <a:t>AABW</a:t>
            </a:r>
            <a:endParaRPr lang="en-US"/>
          </a:p>
        </p:txBody>
      </p:sp>
      <p:sp>
        <p:nvSpPr>
          <p:cNvPr id="92181" name="Text Box 26"/>
          <p:cNvSpPr txBox="1">
            <a:spLocks noChangeArrowheads="1"/>
          </p:cNvSpPr>
          <p:nvPr/>
        </p:nvSpPr>
        <p:spPr bwMode="auto">
          <a:xfrm>
            <a:off x="3429000" y="4572000"/>
            <a:ext cx="990600" cy="396875"/>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rgbClr val="000000"/>
                </a:solidFill>
              </a:rPr>
              <a:t>WSBW</a:t>
            </a:r>
            <a:endParaRPr lang="en-US"/>
          </a:p>
        </p:txBody>
      </p:sp>
      <p:sp>
        <p:nvSpPr>
          <p:cNvPr id="92182" name="Text Box 27"/>
          <p:cNvSpPr txBox="1">
            <a:spLocks noChangeArrowheads="1"/>
          </p:cNvSpPr>
          <p:nvPr/>
        </p:nvSpPr>
        <p:spPr bwMode="auto">
          <a:xfrm>
            <a:off x="3962400" y="838200"/>
            <a:ext cx="990600" cy="396875"/>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rgbClr val="000000"/>
                </a:solidFill>
              </a:rPr>
              <a:t>ASW</a:t>
            </a:r>
            <a:endParaRPr lang="en-US"/>
          </a:p>
        </p:txBody>
      </p:sp>
      <p:sp>
        <p:nvSpPr>
          <p:cNvPr id="92183" name="Text Box 30"/>
          <p:cNvSpPr txBox="1">
            <a:spLocks noChangeArrowheads="1"/>
          </p:cNvSpPr>
          <p:nvPr/>
        </p:nvSpPr>
        <p:spPr bwMode="auto">
          <a:xfrm>
            <a:off x="3352800" y="3505200"/>
            <a:ext cx="990600" cy="396875"/>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rgbClr val="000000"/>
                </a:solidFill>
              </a:rPr>
              <a:t>WSDW</a:t>
            </a:r>
            <a:endParaRPr lang="en-US"/>
          </a:p>
        </p:txBody>
      </p:sp>
      <p:sp>
        <p:nvSpPr>
          <p:cNvPr id="92184" name="Footer Placeholder 25"/>
          <p:cNvSpPr>
            <a:spLocks noGrp="1"/>
          </p:cNvSpPr>
          <p:nvPr>
            <p:ph type="ftr" sz="quarter" idx="11"/>
          </p:nvPr>
        </p:nvSpPr>
        <p:spPr>
          <a:noFill/>
        </p:spPr>
        <p:txBody>
          <a:bodyPr/>
          <a:lstStyle/>
          <a:p>
            <a:r>
              <a:rPr lang="en-US" smtClean="0">
                <a:latin typeface="Times" pitchFamily="-105" charset="0"/>
              </a:rPr>
              <a:t>Talley SIO 210 (2016)</a:t>
            </a:r>
            <a:endParaRPr lang="en-US">
              <a:latin typeface="Times" pitchFamily="-105" charset="0"/>
            </a:endParaRPr>
          </a:p>
        </p:txBody>
      </p:sp>
      <p:sp>
        <p:nvSpPr>
          <p:cNvPr id="92185" name="Slide Number Placeholder 26"/>
          <p:cNvSpPr>
            <a:spLocks noGrp="1"/>
          </p:cNvSpPr>
          <p:nvPr>
            <p:ph type="sldNum" sz="quarter" idx="12"/>
          </p:nvPr>
        </p:nvSpPr>
        <p:spPr>
          <a:noFill/>
        </p:spPr>
        <p:txBody>
          <a:bodyPr/>
          <a:lstStyle/>
          <a:p>
            <a:fld id="{30BCB14C-148C-6D4D-8D31-B3DDF0C94E9E}" type="slidenum">
              <a:rPr lang="en-US" smtClean="0">
                <a:latin typeface="Times" pitchFamily="-105" charset="0"/>
              </a:rPr>
              <a:pPr/>
              <a:t>42</a:t>
            </a:fld>
            <a:endParaRPr lang="en-US" smtClean="0">
              <a:latin typeface="Times" pitchFamily="-105" charset="0"/>
            </a:endParaRPr>
          </a:p>
        </p:txBody>
      </p:sp>
      <p:sp>
        <p:nvSpPr>
          <p:cNvPr id="28" name="Date Placeholder 27"/>
          <p:cNvSpPr>
            <a:spLocks noGrp="1"/>
          </p:cNvSpPr>
          <p:nvPr>
            <p:ph type="dt" sz="half" idx="10"/>
          </p:nvPr>
        </p:nvSpPr>
        <p:spPr/>
        <p:txBody>
          <a:bodyPr/>
          <a:lstStyle/>
          <a:p>
            <a:pPr>
              <a:defRPr/>
            </a:pPr>
            <a:fld id="{F67BFF48-ECF3-DF44-81AA-1224C736DF9A}" type="datetime1">
              <a:rPr lang="en-US" smtClean="0"/>
              <a:t>11/28/16</a:t>
            </a:fld>
            <a:endParaRPr lang="en-US"/>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2057400" y="152400"/>
            <a:ext cx="7086600" cy="381000"/>
          </a:xfrm>
        </p:spPr>
        <p:txBody>
          <a:bodyPr/>
          <a:lstStyle/>
          <a:p>
            <a:pPr eaLnBrk="1" hangingPunct="1"/>
            <a:r>
              <a:rPr lang="en-US" sz="2000">
                <a:ea typeface="ＭＳ Ｐゴシック" pitchFamily="-105" charset="-128"/>
                <a:cs typeface="ＭＳ Ｐゴシック" pitchFamily="-105" charset="-128"/>
              </a:rPr>
              <a:t>Salinity section at 20W (Atlantic): water masses</a:t>
            </a:r>
            <a:endParaRPr lang="en-US">
              <a:ea typeface="ＭＳ Ｐゴシック" pitchFamily="-105" charset="-128"/>
              <a:cs typeface="ＭＳ Ｐゴシック" pitchFamily="-105" charset="-128"/>
            </a:endParaRPr>
          </a:p>
        </p:txBody>
      </p:sp>
      <p:grpSp>
        <p:nvGrpSpPr>
          <p:cNvPr id="96259" name="Group 3"/>
          <p:cNvGrpSpPr>
            <a:grpSpLocks/>
          </p:cNvGrpSpPr>
          <p:nvPr/>
        </p:nvGrpSpPr>
        <p:grpSpPr bwMode="auto">
          <a:xfrm>
            <a:off x="152400" y="5791200"/>
            <a:ext cx="1066800" cy="1066800"/>
            <a:chOff x="1152" y="816"/>
            <a:chExt cx="1104" cy="1152"/>
          </a:xfrm>
        </p:grpSpPr>
        <p:pic>
          <p:nvPicPr>
            <p:cNvPr id="96274" name="Picture 4"/>
            <p:cNvPicPr>
              <a:picLocks noChangeAspect="1" noChangeArrowheads="1"/>
            </p:cNvPicPr>
            <p:nvPr/>
          </p:nvPicPr>
          <p:blipFill>
            <a:blip r:embed="rId3"/>
            <a:srcRect/>
            <a:stretch>
              <a:fillRect/>
            </a:stretch>
          </p:blipFill>
          <p:spPr bwMode="auto">
            <a:xfrm>
              <a:off x="1152" y="816"/>
              <a:ext cx="1104" cy="1152"/>
            </a:xfrm>
            <a:prstGeom prst="rect">
              <a:avLst/>
            </a:prstGeom>
            <a:noFill/>
            <a:ln w="9525">
              <a:noFill/>
              <a:miter lim="800000"/>
              <a:headEnd/>
              <a:tailEnd/>
            </a:ln>
          </p:spPr>
        </p:pic>
        <p:sp>
          <p:nvSpPr>
            <p:cNvPr id="96275" name="Line 5"/>
            <p:cNvSpPr>
              <a:spLocks noChangeShapeType="1"/>
            </p:cNvSpPr>
            <p:nvPr/>
          </p:nvSpPr>
          <p:spPr bwMode="auto">
            <a:xfrm>
              <a:off x="1440" y="1008"/>
              <a:ext cx="240" cy="240"/>
            </a:xfrm>
            <a:prstGeom prst="line">
              <a:avLst/>
            </a:prstGeom>
            <a:noFill/>
            <a:ln w="76200">
              <a:solidFill>
                <a:srgbClr val="FF0000"/>
              </a:solidFill>
              <a:round/>
              <a:headEnd/>
              <a:tailEnd/>
            </a:ln>
          </p:spPr>
          <p:txBody>
            <a:bodyPr wrap="none" anchor="ctr">
              <a:prstTxWarp prst="textNoShape">
                <a:avLst/>
              </a:prstTxWarp>
            </a:bodyPr>
            <a:lstStyle/>
            <a:p>
              <a:endParaRPr lang="en-US"/>
            </a:p>
          </p:txBody>
        </p:sp>
      </p:grpSp>
      <p:pic>
        <p:nvPicPr>
          <p:cNvPr id="96260" name="Picture 6"/>
          <p:cNvPicPr>
            <a:picLocks noChangeAspect="1" noChangeArrowheads="1"/>
          </p:cNvPicPr>
          <p:nvPr/>
        </p:nvPicPr>
        <p:blipFill>
          <a:blip r:embed="rId4"/>
          <a:srcRect l="1927" t="8743" r="1758"/>
          <a:stretch>
            <a:fillRect/>
          </a:stretch>
        </p:blipFill>
        <p:spPr bwMode="auto">
          <a:xfrm>
            <a:off x="2438400" y="762000"/>
            <a:ext cx="6705600" cy="4902200"/>
          </a:xfrm>
          <a:prstGeom prst="rect">
            <a:avLst/>
          </a:prstGeom>
          <a:noFill/>
          <a:ln w="9525">
            <a:noFill/>
            <a:miter lim="800000"/>
            <a:headEnd/>
            <a:tailEnd/>
          </a:ln>
        </p:spPr>
      </p:pic>
      <p:sp>
        <p:nvSpPr>
          <p:cNvPr id="96261" name="Text Box 7"/>
          <p:cNvSpPr txBox="1">
            <a:spLocks noChangeArrowheads="1"/>
          </p:cNvSpPr>
          <p:nvPr/>
        </p:nvSpPr>
        <p:spPr bwMode="auto">
          <a:xfrm>
            <a:off x="1447800" y="6461125"/>
            <a:ext cx="3352800" cy="396875"/>
          </a:xfrm>
          <a:prstGeom prst="rect">
            <a:avLst/>
          </a:prstGeom>
          <a:noFill/>
          <a:ln w="9525">
            <a:noFill/>
            <a:miter lim="800000"/>
            <a:headEnd/>
            <a:tailEnd/>
          </a:ln>
        </p:spPr>
        <p:txBody>
          <a:bodyPr>
            <a:prstTxWarp prst="textNoShape">
              <a:avLst/>
            </a:prstTxWarp>
            <a:spAutoFit/>
          </a:bodyPr>
          <a:lstStyle/>
          <a:p>
            <a:pPr>
              <a:spcBef>
                <a:spcPct val="50000"/>
              </a:spcBef>
            </a:pPr>
            <a:r>
              <a:rPr lang="en-US" sz="2000"/>
              <a:t>http://woceatlas.tamu.edu</a:t>
            </a:r>
            <a:endParaRPr lang="en-US"/>
          </a:p>
        </p:txBody>
      </p:sp>
      <p:sp>
        <p:nvSpPr>
          <p:cNvPr id="96262" name="Text Box 11"/>
          <p:cNvSpPr txBox="1">
            <a:spLocks noChangeArrowheads="1"/>
          </p:cNvSpPr>
          <p:nvPr/>
        </p:nvSpPr>
        <p:spPr bwMode="auto">
          <a:xfrm>
            <a:off x="152400" y="1066800"/>
            <a:ext cx="2286000" cy="1190625"/>
          </a:xfrm>
          <a:prstGeom prst="rect">
            <a:avLst/>
          </a:prstGeom>
          <a:noFill/>
          <a:ln w="9525">
            <a:noFill/>
            <a:miter lim="800000"/>
            <a:headEnd/>
            <a:tailEnd/>
          </a:ln>
        </p:spPr>
        <p:txBody>
          <a:bodyPr>
            <a:prstTxWarp prst="textNoShape">
              <a:avLst/>
            </a:prstTxWarp>
            <a:spAutoFit/>
          </a:bodyPr>
          <a:lstStyle/>
          <a:p>
            <a:pPr>
              <a:spcBef>
                <a:spcPct val="50000"/>
              </a:spcBef>
            </a:pPr>
            <a:r>
              <a:rPr lang="en-US" sz="1800">
                <a:solidFill>
                  <a:srgbClr val="000000"/>
                </a:solidFill>
              </a:rPr>
              <a:t>Antarctic Intermediate Water (salinity minimum north of SAF in all oceans)</a:t>
            </a:r>
            <a:endParaRPr lang="en-US">
              <a:solidFill>
                <a:srgbClr val="000000"/>
              </a:solidFill>
            </a:endParaRPr>
          </a:p>
        </p:txBody>
      </p:sp>
      <p:sp>
        <p:nvSpPr>
          <p:cNvPr id="96263" name="Line 16"/>
          <p:cNvSpPr>
            <a:spLocks noChangeShapeType="1"/>
          </p:cNvSpPr>
          <p:nvPr/>
        </p:nvSpPr>
        <p:spPr bwMode="auto">
          <a:xfrm>
            <a:off x="2057400" y="1676400"/>
            <a:ext cx="5181600" cy="1066800"/>
          </a:xfrm>
          <a:prstGeom prst="line">
            <a:avLst/>
          </a:prstGeom>
          <a:noFill/>
          <a:ln w="57150">
            <a:solidFill>
              <a:srgbClr val="FF0000"/>
            </a:solidFill>
            <a:round/>
            <a:headEnd/>
            <a:tailEnd type="triangle" w="med" len="med"/>
          </a:ln>
        </p:spPr>
        <p:txBody>
          <a:bodyPr wrap="none" anchor="ctr">
            <a:prstTxWarp prst="textNoShape">
              <a:avLst/>
            </a:prstTxWarp>
          </a:bodyPr>
          <a:lstStyle/>
          <a:p>
            <a:endParaRPr lang="en-US"/>
          </a:p>
        </p:txBody>
      </p:sp>
      <p:sp>
        <p:nvSpPr>
          <p:cNvPr id="96264" name="Text Box 21"/>
          <p:cNvSpPr txBox="1">
            <a:spLocks noChangeArrowheads="1"/>
          </p:cNvSpPr>
          <p:nvPr/>
        </p:nvSpPr>
        <p:spPr bwMode="auto">
          <a:xfrm>
            <a:off x="7315200" y="2667000"/>
            <a:ext cx="990600" cy="396875"/>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rgbClr val="000000"/>
                </a:solidFill>
              </a:rPr>
              <a:t>AAIW</a:t>
            </a:r>
            <a:endParaRPr lang="en-US"/>
          </a:p>
        </p:txBody>
      </p:sp>
      <p:sp>
        <p:nvSpPr>
          <p:cNvPr id="96265" name="Text Box 22"/>
          <p:cNvSpPr txBox="1">
            <a:spLocks noChangeArrowheads="1"/>
          </p:cNvSpPr>
          <p:nvPr/>
        </p:nvSpPr>
        <p:spPr bwMode="auto">
          <a:xfrm>
            <a:off x="7696200" y="3581400"/>
            <a:ext cx="990600" cy="396875"/>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rgbClr val="000000"/>
                </a:solidFill>
              </a:rPr>
              <a:t>NADW</a:t>
            </a:r>
            <a:endParaRPr lang="en-US"/>
          </a:p>
        </p:txBody>
      </p:sp>
      <p:sp>
        <p:nvSpPr>
          <p:cNvPr id="96266" name="Text Box 23"/>
          <p:cNvSpPr txBox="1">
            <a:spLocks noChangeArrowheads="1"/>
          </p:cNvSpPr>
          <p:nvPr/>
        </p:nvSpPr>
        <p:spPr bwMode="auto">
          <a:xfrm>
            <a:off x="5562600" y="3048000"/>
            <a:ext cx="990600" cy="396875"/>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rgbClr val="000000"/>
                </a:solidFill>
              </a:rPr>
              <a:t>LCDW</a:t>
            </a:r>
            <a:endParaRPr lang="en-US"/>
          </a:p>
        </p:txBody>
      </p:sp>
      <p:sp>
        <p:nvSpPr>
          <p:cNvPr id="96267" name="Text Box 24"/>
          <p:cNvSpPr txBox="1">
            <a:spLocks noChangeArrowheads="1"/>
          </p:cNvSpPr>
          <p:nvPr/>
        </p:nvSpPr>
        <p:spPr bwMode="auto">
          <a:xfrm>
            <a:off x="2743200" y="2590800"/>
            <a:ext cx="990600" cy="396875"/>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rgbClr val="000000"/>
                </a:solidFill>
              </a:rPr>
              <a:t>LCDW</a:t>
            </a:r>
            <a:endParaRPr lang="en-US"/>
          </a:p>
        </p:txBody>
      </p:sp>
      <p:sp>
        <p:nvSpPr>
          <p:cNvPr id="96268" name="Text Box 25"/>
          <p:cNvSpPr txBox="1">
            <a:spLocks noChangeArrowheads="1"/>
          </p:cNvSpPr>
          <p:nvPr/>
        </p:nvSpPr>
        <p:spPr bwMode="auto">
          <a:xfrm>
            <a:off x="6781800" y="4648200"/>
            <a:ext cx="990600" cy="396875"/>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rgbClr val="000000"/>
                </a:solidFill>
              </a:rPr>
              <a:t>AABW</a:t>
            </a:r>
            <a:endParaRPr lang="en-US"/>
          </a:p>
        </p:txBody>
      </p:sp>
      <p:sp>
        <p:nvSpPr>
          <p:cNvPr id="96269" name="Text Box 26"/>
          <p:cNvSpPr txBox="1">
            <a:spLocks noChangeArrowheads="1"/>
          </p:cNvSpPr>
          <p:nvPr/>
        </p:nvSpPr>
        <p:spPr bwMode="auto">
          <a:xfrm>
            <a:off x="3429000" y="4572000"/>
            <a:ext cx="990600" cy="396875"/>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rgbClr val="000000"/>
                </a:solidFill>
              </a:rPr>
              <a:t>WSBW</a:t>
            </a:r>
            <a:endParaRPr lang="en-US"/>
          </a:p>
        </p:txBody>
      </p:sp>
      <p:sp>
        <p:nvSpPr>
          <p:cNvPr id="96270" name="Text Box 27"/>
          <p:cNvSpPr txBox="1">
            <a:spLocks noChangeArrowheads="1"/>
          </p:cNvSpPr>
          <p:nvPr/>
        </p:nvSpPr>
        <p:spPr bwMode="auto">
          <a:xfrm>
            <a:off x="3962400" y="838200"/>
            <a:ext cx="990600" cy="396875"/>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rgbClr val="000000"/>
                </a:solidFill>
              </a:rPr>
              <a:t>ASW</a:t>
            </a:r>
            <a:endParaRPr lang="en-US"/>
          </a:p>
        </p:txBody>
      </p:sp>
      <p:sp>
        <p:nvSpPr>
          <p:cNvPr id="96271" name="Text Box 30"/>
          <p:cNvSpPr txBox="1">
            <a:spLocks noChangeArrowheads="1"/>
          </p:cNvSpPr>
          <p:nvPr/>
        </p:nvSpPr>
        <p:spPr bwMode="auto">
          <a:xfrm>
            <a:off x="3352800" y="3505200"/>
            <a:ext cx="990600" cy="396875"/>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rgbClr val="000000"/>
                </a:solidFill>
              </a:rPr>
              <a:t>WSDW</a:t>
            </a:r>
            <a:endParaRPr lang="en-US"/>
          </a:p>
        </p:txBody>
      </p:sp>
      <p:sp>
        <p:nvSpPr>
          <p:cNvPr id="96272" name="Footer Placeholder 17"/>
          <p:cNvSpPr>
            <a:spLocks noGrp="1"/>
          </p:cNvSpPr>
          <p:nvPr>
            <p:ph type="ftr" sz="quarter" idx="11"/>
          </p:nvPr>
        </p:nvSpPr>
        <p:spPr>
          <a:noFill/>
        </p:spPr>
        <p:txBody>
          <a:bodyPr/>
          <a:lstStyle/>
          <a:p>
            <a:r>
              <a:rPr lang="en-US" smtClean="0">
                <a:latin typeface="Times" pitchFamily="-105" charset="0"/>
              </a:rPr>
              <a:t>Talley SIO 210 (2016)</a:t>
            </a:r>
            <a:endParaRPr lang="en-US">
              <a:latin typeface="Times" pitchFamily="-105" charset="0"/>
            </a:endParaRPr>
          </a:p>
        </p:txBody>
      </p:sp>
      <p:sp>
        <p:nvSpPr>
          <p:cNvPr id="96273" name="Slide Number Placeholder 18"/>
          <p:cNvSpPr>
            <a:spLocks noGrp="1"/>
          </p:cNvSpPr>
          <p:nvPr>
            <p:ph type="sldNum" sz="quarter" idx="12"/>
          </p:nvPr>
        </p:nvSpPr>
        <p:spPr>
          <a:noFill/>
        </p:spPr>
        <p:txBody>
          <a:bodyPr/>
          <a:lstStyle/>
          <a:p>
            <a:fld id="{48C86A18-DE1C-214A-AE6F-F7E30414838D}" type="slidenum">
              <a:rPr lang="en-US" smtClean="0">
                <a:latin typeface="Times" pitchFamily="-105" charset="0"/>
              </a:rPr>
              <a:pPr/>
              <a:t>43</a:t>
            </a:fld>
            <a:endParaRPr lang="en-US" smtClean="0">
              <a:latin typeface="Times" pitchFamily="-105" charset="0"/>
            </a:endParaRPr>
          </a:p>
        </p:txBody>
      </p:sp>
      <p:sp>
        <p:nvSpPr>
          <p:cNvPr id="20" name="Date Placeholder 19"/>
          <p:cNvSpPr>
            <a:spLocks noGrp="1"/>
          </p:cNvSpPr>
          <p:nvPr>
            <p:ph type="dt" sz="half" idx="10"/>
          </p:nvPr>
        </p:nvSpPr>
        <p:spPr/>
        <p:txBody>
          <a:bodyPr/>
          <a:lstStyle/>
          <a:p>
            <a:pPr>
              <a:defRPr/>
            </a:pPr>
            <a:fld id="{F452626C-EE34-EC42-9300-8BFB76177E7F}" type="datetime1">
              <a:rPr lang="en-US" smtClean="0"/>
              <a:t>11/28/16</a:t>
            </a:fld>
            <a:endParaRPr 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8306" name="Text Box 4"/>
          <p:cNvSpPr txBox="1">
            <a:spLocks noChangeArrowheads="1"/>
          </p:cNvSpPr>
          <p:nvPr/>
        </p:nvSpPr>
        <p:spPr bwMode="auto">
          <a:xfrm>
            <a:off x="2209800" y="5486400"/>
            <a:ext cx="5257800" cy="396875"/>
          </a:xfrm>
          <a:prstGeom prst="rect">
            <a:avLst/>
          </a:prstGeom>
          <a:noFill/>
          <a:ln w="9525">
            <a:noFill/>
            <a:miter lim="800000"/>
            <a:headEnd/>
            <a:tailEnd/>
          </a:ln>
        </p:spPr>
        <p:txBody>
          <a:bodyPr>
            <a:prstTxWarp prst="textNoShape">
              <a:avLst/>
            </a:prstTxWarp>
            <a:spAutoFit/>
          </a:bodyPr>
          <a:lstStyle/>
          <a:p>
            <a:pPr>
              <a:spcBef>
                <a:spcPct val="50000"/>
              </a:spcBef>
            </a:pPr>
            <a:r>
              <a:rPr lang="en-US" sz="2000" b="1">
                <a:solidFill>
                  <a:srgbClr val="000000"/>
                </a:solidFill>
                <a:latin typeface="Lucida Sans" pitchFamily="-105" charset="0"/>
              </a:rPr>
              <a:t>Intermediate water production sites</a:t>
            </a:r>
            <a:endParaRPr lang="en-US">
              <a:solidFill>
                <a:srgbClr val="000000"/>
              </a:solidFill>
            </a:endParaRPr>
          </a:p>
        </p:txBody>
      </p:sp>
      <p:sp>
        <p:nvSpPr>
          <p:cNvPr id="98307" name="AutoShape 14"/>
          <p:cNvSpPr>
            <a:spLocks noChangeArrowheads="1"/>
          </p:cNvSpPr>
          <p:nvPr/>
        </p:nvSpPr>
        <p:spPr bwMode="auto">
          <a:xfrm>
            <a:off x="990600" y="2819400"/>
            <a:ext cx="304800" cy="304800"/>
          </a:xfrm>
          <a:prstGeom prst="triangle">
            <a:avLst>
              <a:gd name="adj" fmla="val 50000"/>
            </a:avLst>
          </a:prstGeom>
          <a:solidFill>
            <a:srgbClr val="FF0303"/>
          </a:solidFill>
          <a:ln w="9525">
            <a:solidFill>
              <a:srgbClr val="FF0303"/>
            </a:solidFill>
            <a:miter lim="800000"/>
            <a:headEnd/>
            <a:tailEnd/>
          </a:ln>
        </p:spPr>
        <p:txBody>
          <a:bodyPr wrap="none" anchor="ctr">
            <a:prstTxWarp prst="textNoShape">
              <a:avLst/>
            </a:prstTxWarp>
          </a:bodyPr>
          <a:lstStyle/>
          <a:p>
            <a:endParaRPr lang="en-US"/>
          </a:p>
        </p:txBody>
      </p:sp>
      <p:sp>
        <p:nvSpPr>
          <p:cNvPr id="98308" name="Rectangle 16"/>
          <p:cNvSpPr>
            <a:spLocks noGrp="1" noChangeArrowheads="1"/>
          </p:cNvSpPr>
          <p:nvPr>
            <p:ph type="title"/>
          </p:nvPr>
        </p:nvSpPr>
        <p:spPr>
          <a:xfrm>
            <a:off x="304800" y="76200"/>
            <a:ext cx="8839200" cy="1066800"/>
          </a:xfrm>
        </p:spPr>
        <p:txBody>
          <a:bodyPr/>
          <a:lstStyle/>
          <a:p>
            <a:pPr eaLnBrk="1" hangingPunct="1"/>
            <a:r>
              <a:rPr lang="en-US" sz="2400">
                <a:ea typeface="ＭＳ Ｐゴシック" pitchFamily="-105" charset="-128"/>
                <a:cs typeface="ＭＳ Ｐゴシック" pitchFamily="-105" charset="-128"/>
              </a:rPr>
              <a:t>Antarctic Intermediate Water: source as densest, freshest SAMW?</a:t>
            </a:r>
            <a:endParaRPr lang="en-US">
              <a:ea typeface="ＭＳ Ｐゴシック" pitchFamily="-105" charset="-128"/>
              <a:cs typeface="ＭＳ Ｐゴシック" pitchFamily="-105" charset="-128"/>
            </a:endParaRPr>
          </a:p>
        </p:txBody>
      </p:sp>
      <p:grpSp>
        <p:nvGrpSpPr>
          <p:cNvPr id="98309" name="Group 25"/>
          <p:cNvGrpSpPr>
            <a:grpSpLocks/>
          </p:cNvGrpSpPr>
          <p:nvPr/>
        </p:nvGrpSpPr>
        <p:grpSpPr bwMode="auto">
          <a:xfrm>
            <a:off x="609600" y="990600"/>
            <a:ext cx="8001000" cy="4572000"/>
            <a:chOff x="240" y="576"/>
            <a:chExt cx="3120" cy="1639"/>
          </a:xfrm>
        </p:grpSpPr>
        <p:pic>
          <p:nvPicPr>
            <p:cNvPr id="98315" name="Picture 3"/>
            <p:cNvPicPr>
              <a:picLocks noChangeAspect="1" noChangeArrowheads="1"/>
            </p:cNvPicPr>
            <p:nvPr/>
          </p:nvPicPr>
          <p:blipFill>
            <a:blip r:embed="rId3"/>
            <a:srcRect l="3120" t="18219" r="4826" b="18219"/>
            <a:stretch>
              <a:fillRect/>
            </a:stretch>
          </p:blipFill>
          <p:spPr bwMode="auto">
            <a:xfrm>
              <a:off x="240" y="576"/>
              <a:ext cx="3120" cy="1639"/>
            </a:xfrm>
            <a:prstGeom prst="rect">
              <a:avLst/>
            </a:prstGeom>
            <a:noFill/>
            <a:ln w="9525">
              <a:noFill/>
              <a:miter lim="800000"/>
              <a:headEnd/>
              <a:tailEnd/>
            </a:ln>
          </p:spPr>
        </p:pic>
        <p:sp>
          <p:nvSpPr>
            <p:cNvPr id="98316" name="Oval 19"/>
            <p:cNvSpPr>
              <a:spLocks noChangeArrowheads="1"/>
            </p:cNvSpPr>
            <p:nvPr/>
          </p:nvSpPr>
          <p:spPr bwMode="auto">
            <a:xfrm>
              <a:off x="576" y="1776"/>
              <a:ext cx="384" cy="336"/>
            </a:xfrm>
            <a:prstGeom prst="ellipse">
              <a:avLst/>
            </a:prstGeom>
            <a:noFill/>
            <a:ln w="57150">
              <a:solidFill>
                <a:srgbClr val="000000"/>
              </a:solidFill>
              <a:round/>
              <a:headEnd/>
              <a:tailEnd/>
            </a:ln>
          </p:spPr>
          <p:txBody>
            <a:bodyPr wrap="none" anchor="ctr">
              <a:prstTxWarp prst="textNoShape">
                <a:avLst/>
              </a:prstTxWarp>
            </a:bodyPr>
            <a:lstStyle/>
            <a:p>
              <a:endParaRPr lang="en-US"/>
            </a:p>
          </p:txBody>
        </p:sp>
      </p:grpSp>
      <p:sp>
        <p:nvSpPr>
          <p:cNvPr id="98310" name="Text Box 26"/>
          <p:cNvSpPr txBox="1">
            <a:spLocks noChangeArrowheads="1"/>
          </p:cNvSpPr>
          <p:nvPr/>
        </p:nvSpPr>
        <p:spPr bwMode="auto">
          <a:xfrm>
            <a:off x="2057400" y="5842000"/>
            <a:ext cx="7086600" cy="1016000"/>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000000"/>
                </a:solidFill>
              </a:rPr>
              <a:t>Dark green: AAIW salinity minimum location</a:t>
            </a:r>
          </a:p>
          <a:p>
            <a:pPr>
              <a:spcBef>
                <a:spcPct val="50000"/>
              </a:spcBef>
            </a:pPr>
            <a:r>
              <a:rPr lang="en-US">
                <a:solidFill>
                  <a:srgbClr val="000000"/>
                </a:solidFill>
              </a:rPr>
              <a:t>Formation site: west, in, east of Drake Passage</a:t>
            </a:r>
          </a:p>
        </p:txBody>
      </p:sp>
      <p:sp>
        <p:nvSpPr>
          <p:cNvPr id="98311" name="Line 27"/>
          <p:cNvSpPr>
            <a:spLocks noChangeShapeType="1"/>
          </p:cNvSpPr>
          <p:nvPr/>
        </p:nvSpPr>
        <p:spPr bwMode="auto">
          <a:xfrm flipV="1">
            <a:off x="685800" y="4648200"/>
            <a:ext cx="457200" cy="1295400"/>
          </a:xfrm>
          <a:prstGeom prst="line">
            <a:avLst/>
          </a:prstGeom>
          <a:noFill/>
          <a:ln w="76200">
            <a:solidFill>
              <a:srgbClr val="008000"/>
            </a:solidFill>
            <a:round/>
            <a:headEnd/>
            <a:tailEnd type="triangle" w="med" len="med"/>
          </a:ln>
        </p:spPr>
        <p:txBody>
          <a:bodyPr wrap="none" anchor="ctr">
            <a:prstTxWarp prst="textNoShape">
              <a:avLst/>
            </a:prstTxWarp>
          </a:bodyPr>
          <a:lstStyle/>
          <a:p>
            <a:endParaRPr lang="en-US"/>
          </a:p>
        </p:txBody>
      </p:sp>
      <p:sp>
        <p:nvSpPr>
          <p:cNvPr id="98312" name="Line 28"/>
          <p:cNvSpPr>
            <a:spLocks noChangeShapeType="1"/>
          </p:cNvSpPr>
          <p:nvPr/>
        </p:nvSpPr>
        <p:spPr bwMode="auto">
          <a:xfrm flipV="1">
            <a:off x="1143000" y="4876800"/>
            <a:ext cx="838200" cy="1600200"/>
          </a:xfrm>
          <a:prstGeom prst="line">
            <a:avLst/>
          </a:prstGeom>
          <a:noFill/>
          <a:ln w="76200">
            <a:solidFill>
              <a:srgbClr val="000000"/>
            </a:solidFill>
            <a:round/>
            <a:headEnd/>
            <a:tailEnd type="triangle" w="med" len="med"/>
          </a:ln>
        </p:spPr>
        <p:txBody>
          <a:bodyPr wrap="none" anchor="ctr">
            <a:prstTxWarp prst="textNoShape">
              <a:avLst/>
            </a:prstTxWarp>
          </a:bodyPr>
          <a:lstStyle/>
          <a:p>
            <a:endParaRPr lang="en-US"/>
          </a:p>
        </p:txBody>
      </p:sp>
      <p:sp>
        <p:nvSpPr>
          <p:cNvPr id="98313" name="Footer Placeholder 10"/>
          <p:cNvSpPr>
            <a:spLocks noGrp="1"/>
          </p:cNvSpPr>
          <p:nvPr>
            <p:ph type="ftr" sz="quarter" idx="11"/>
          </p:nvPr>
        </p:nvSpPr>
        <p:spPr>
          <a:noFill/>
        </p:spPr>
        <p:txBody>
          <a:bodyPr/>
          <a:lstStyle/>
          <a:p>
            <a:r>
              <a:rPr lang="en-US" smtClean="0">
                <a:latin typeface="Times" pitchFamily="-105" charset="0"/>
              </a:rPr>
              <a:t>Talley SIO 210 (2016)</a:t>
            </a:r>
            <a:endParaRPr lang="en-US">
              <a:latin typeface="Times" pitchFamily="-105" charset="0"/>
            </a:endParaRPr>
          </a:p>
        </p:txBody>
      </p:sp>
      <p:sp>
        <p:nvSpPr>
          <p:cNvPr id="98314" name="Slide Number Placeholder 11"/>
          <p:cNvSpPr>
            <a:spLocks noGrp="1"/>
          </p:cNvSpPr>
          <p:nvPr>
            <p:ph type="sldNum" sz="quarter" idx="12"/>
          </p:nvPr>
        </p:nvSpPr>
        <p:spPr>
          <a:noFill/>
        </p:spPr>
        <p:txBody>
          <a:bodyPr/>
          <a:lstStyle/>
          <a:p>
            <a:fld id="{754693C8-E2FE-DA4A-8BBE-028637EBD125}" type="slidenum">
              <a:rPr lang="en-US" smtClean="0">
                <a:latin typeface="Times" pitchFamily="-105" charset="0"/>
              </a:rPr>
              <a:pPr/>
              <a:t>44</a:t>
            </a:fld>
            <a:endParaRPr lang="en-US" smtClean="0">
              <a:latin typeface="Times" pitchFamily="-105" charset="0"/>
            </a:endParaRPr>
          </a:p>
        </p:txBody>
      </p:sp>
      <p:sp>
        <p:nvSpPr>
          <p:cNvPr id="13" name="Date Placeholder 12"/>
          <p:cNvSpPr>
            <a:spLocks noGrp="1"/>
          </p:cNvSpPr>
          <p:nvPr>
            <p:ph type="dt" sz="half" idx="10"/>
          </p:nvPr>
        </p:nvSpPr>
        <p:spPr/>
        <p:txBody>
          <a:bodyPr/>
          <a:lstStyle/>
          <a:p>
            <a:pPr>
              <a:defRPr/>
            </a:pPr>
            <a:fld id="{4E036F7C-463E-5D42-B8C1-7543CCEF7567}" type="datetime1">
              <a:rPr lang="en-US" smtClean="0"/>
              <a:t>11/28/16</a:t>
            </a:fld>
            <a:endParaRPr lang="en-US"/>
          </a:p>
        </p:txBody>
      </p:sp>
    </p:spTree>
  </p:cSld>
  <p:clrMapOvr>
    <a:masterClrMapping/>
  </p:clrMapOvr>
  <p:transition spd="med"/>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4210" name="Picture 35" descr="A23_oxy_reducesize"/>
          <p:cNvPicPr>
            <a:picLocks noChangeAspect="1" noChangeArrowheads="1"/>
          </p:cNvPicPr>
          <p:nvPr/>
        </p:nvPicPr>
        <p:blipFill>
          <a:blip r:embed="rId3"/>
          <a:srcRect t="7568"/>
          <a:stretch>
            <a:fillRect/>
          </a:stretch>
        </p:blipFill>
        <p:spPr bwMode="auto">
          <a:xfrm>
            <a:off x="2133600" y="914400"/>
            <a:ext cx="7010400" cy="4997450"/>
          </a:xfrm>
          <a:prstGeom prst="rect">
            <a:avLst/>
          </a:prstGeom>
          <a:noFill/>
          <a:ln w="9525">
            <a:noFill/>
            <a:miter lim="800000"/>
            <a:headEnd/>
            <a:tailEnd/>
          </a:ln>
        </p:spPr>
      </p:pic>
      <p:sp>
        <p:nvSpPr>
          <p:cNvPr id="94211" name="Rectangle 2"/>
          <p:cNvSpPr>
            <a:spLocks noGrp="1" noChangeArrowheads="1"/>
          </p:cNvSpPr>
          <p:nvPr>
            <p:ph type="title"/>
          </p:nvPr>
        </p:nvSpPr>
        <p:spPr>
          <a:xfrm>
            <a:off x="1828800" y="0"/>
            <a:ext cx="5943600" cy="609600"/>
          </a:xfrm>
        </p:spPr>
        <p:txBody>
          <a:bodyPr/>
          <a:lstStyle/>
          <a:p>
            <a:pPr eaLnBrk="1" hangingPunct="1"/>
            <a:r>
              <a:rPr lang="en-US" sz="2400">
                <a:ea typeface="ＭＳ Ｐゴシック" pitchFamily="-105" charset="-128"/>
                <a:cs typeface="ＭＳ Ｐゴシック" pitchFamily="-105" charset="-128"/>
              </a:rPr>
              <a:t>Southern Ocean water masses: Oxygen section at 20W (Atlantic)</a:t>
            </a:r>
            <a:endParaRPr lang="en-US">
              <a:ea typeface="ＭＳ Ｐゴシック" pitchFamily="-105" charset="-128"/>
              <a:cs typeface="ＭＳ Ｐゴシック" pitchFamily="-105" charset="-128"/>
            </a:endParaRPr>
          </a:p>
        </p:txBody>
      </p:sp>
      <p:grpSp>
        <p:nvGrpSpPr>
          <p:cNvPr id="94212" name="Group 3"/>
          <p:cNvGrpSpPr>
            <a:grpSpLocks/>
          </p:cNvGrpSpPr>
          <p:nvPr/>
        </p:nvGrpSpPr>
        <p:grpSpPr bwMode="auto">
          <a:xfrm>
            <a:off x="0" y="5715000"/>
            <a:ext cx="1219200" cy="1143000"/>
            <a:chOff x="1152" y="816"/>
            <a:chExt cx="1104" cy="1152"/>
          </a:xfrm>
        </p:grpSpPr>
        <p:pic>
          <p:nvPicPr>
            <p:cNvPr id="94233" name="Picture 4"/>
            <p:cNvPicPr>
              <a:picLocks noChangeAspect="1" noChangeArrowheads="1"/>
            </p:cNvPicPr>
            <p:nvPr/>
          </p:nvPicPr>
          <p:blipFill>
            <a:blip r:embed="rId4"/>
            <a:srcRect/>
            <a:stretch>
              <a:fillRect/>
            </a:stretch>
          </p:blipFill>
          <p:spPr bwMode="auto">
            <a:xfrm>
              <a:off x="1152" y="816"/>
              <a:ext cx="1104" cy="1152"/>
            </a:xfrm>
            <a:prstGeom prst="rect">
              <a:avLst/>
            </a:prstGeom>
            <a:noFill/>
            <a:ln w="9525">
              <a:noFill/>
              <a:miter lim="800000"/>
              <a:headEnd/>
              <a:tailEnd/>
            </a:ln>
          </p:spPr>
        </p:pic>
        <p:sp>
          <p:nvSpPr>
            <p:cNvPr id="94234" name="Line 5"/>
            <p:cNvSpPr>
              <a:spLocks noChangeShapeType="1"/>
            </p:cNvSpPr>
            <p:nvPr/>
          </p:nvSpPr>
          <p:spPr bwMode="auto">
            <a:xfrm>
              <a:off x="1440" y="1008"/>
              <a:ext cx="240" cy="240"/>
            </a:xfrm>
            <a:prstGeom prst="line">
              <a:avLst/>
            </a:prstGeom>
            <a:noFill/>
            <a:ln w="76200">
              <a:solidFill>
                <a:srgbClr val="FF0000"/>
              </a:solidFill>
              <a:round/>
              <a:headEnd/>
              <a:tailEnd/>
            </a:ln>
          </p:spPr>
          <p:txBody>
            <a:bodyPr wrap="none" anchor="ctr">
              <a:prstTxWarp prst="textNoShape">
                <a:avLst/>
              </a:prstTxWarp>
            </a:bodyPr>
            <a:lstStyle/>
            <a:p>
              <a:endParaRPr lang="en-US"/>
            </a:p>
          </p:txBody>
        </p:sp>
      </p:grpSp>
      <p:sp>
        <p:nvSpPr>
          <p:cNvPr id="94213" name="Text Box 7"/>
          <p:cNvSpPr txBox="1">
            <a:spLocks noChangeArrowheads="1"/>
          </p:cNvSpPr>
          <p:nvPr/>
        </p:nvSpPr>
        <p:spPr bwMode="auto">
          <a:xfrm>
            <a:off x="5257800" y="6461125"/>
            <a:ext cx="3886200" cy="396875"/>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rgbClr val="000000"/>
                </a:solidFill>
              </a:rPr>
              <a:t>http://woceatlas.tamu.edu</a:t>
            </a:r>
            <a:endParaRPr lang="en-US">
              <a:solidFill>
                <a:srgbClr val="000000"/>
              </a:solidFill>
            </a:endParaRPr>
          </a:p>
        </p:txBody>
      </p:sp>
      <p:sp>
        <p:nvSpPr>
          <p:cNvPr id="94214" name="Text Box 13"/>
          <p:cNvSpPr txBox="1">
            <a:spLocks noChangeArrowheads="1"/>
          </p:cNvSpPr>
          <p:nvPr/>
        </p:nvSpPr>
        <p:spPr bwMode="auto">
          <a:xfrm>
            <a:off x="0" y="1752600"/>
            <a:ext cx="2286000" cy="2427288"/>
          </a:xfrm>
          <a:prstGeom prst="rect">
            <a:avLst/>
          </a:prstGeom>
          <a:noFill/>
          <a:ln w="9525">
            <a:noFill/>
            <a:miter lim="800000"/>
            <a:headEnd/>
            <a:tailEnd/>
          </a:ln>
        </p:spPr>
        <p:txBody>
          <a:bodyPr>
            <a:prstTxWarp prst="textNoShape">
              <a:avLst/>
            </a:prstTxWarp>
            <a:spAutoFit/>
          </a:bodyPr>
          <a:lstStyle/>
          <a:p>
            <a:pPr>
              <a:spcBef>
                <a:spcPct val="50000"/>
              </a:spcBef>
            </a:pPr>
            <a:r>
              <a:rPr lang="en-US" sz="1800">
                <a:solidFill>
                  <a:srgbClr val="000000"/>
                </a:solidFill>
              </a:rPr>
              <a:t>Upper Circumpolar Deep Water (oxygen minimum, arising from Pacific and Indian Deep Water)</a:t>
            </a:r>
          </a:p>
          <a:p>
            <a:pPr>
              <a:spcBef>
                <a:spcPct val="50000"/>
              </a:spcBef>
            </a:pPr>
            <a:r>
              <a:rPr lang="en-US" sz="1800">
                <a:solidFill>
                  <a:srgbClr val="000000"/>
                </a:solidFill>
              </a:rPr>
              <a:t>(also the temperature maximum layer south of Polar Front)</a:t>
            </a:r>
            <a:endParaRPr lang="en-US">
              <a:solidFill>
                <a:srgbClr val="000000"/>
              </a:solidFill>
            </a:endParaRPr>
          </a:p>
        </p:txBody>
      </p:sp>
      <p:grpSp>
        <p:nvGrpSpPr>
          <p:cNvPr id="94215" name="Group 40"/>
          <p:cNvGrpSpPr>
            <a:grpSpLocks/>
          </p:cNvGrpSpPr>
          <p:nvPr/>
        </p:nvGrpSpPr>
        <p:grpSpPr bwMode="auto">
          <a:xfrm>
            <a:off x="2743200" y="1143000"/>
            <a:ext cx="5943600" cy="4206875"/>
            <a:chOff x="1728" y="720"/>
            <a:chExt cx="3744" cy="2650"/>
          </a:xfrm>
        </p:grpSpPr>
        <p:sp>
          <p:nvSpPr>
            <p:cNvPr id="94226" name="Text Box 16"/>
            <p:cNvSpPr txBox="1">
              <a:spLocks noChangeArrowheads="1"/>
            </p:cNvSpPr>
            <p:nvPr/>
          </p:nvSpPr>
          <p:spPr bwMode="auto">
            <a:xfrm>
              <a:off x="4608" y="1872"/>
              <a:ext cx="624" cy="250"/>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rgbClr val="000000"/>
                  </a:solidFill>
                </a:rPr>
                <a:t>AAIW</a:t>
              </a:r>
              <a:endParaRPr lang="en-US"/>
            </a:p>
          </p:txBody>
        </p:sp>
        <p:sp>
          <p:nvSpPr>
            <p:cNvPr id="94227" name="Text Box 17"/>
            <p:cNvSpPr txBox="1">
              <a:spLocks noChangeArrowheads="1"/>
            </p:cNvSpPr>
            <p:nvPr/>
          </p:nvSpPr>
          <p:spPr bwMode="auto">
            <a:xfrm>
              <a:off x="4848" y="2448"/>
              <a:ext cx="624" cy="250"/>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rgbClr val="000000"/>
                  </a:solidFill>
                </a:rPr>
                <a:t>NADW</a:t>
              </a:r>
              <a:endParaRPr lang="en-US"/>
            </a:p>
          </p:txBody>
        </p:sp>
        <p:sp>
          <p:nvSpPr>
            <p:cNvPr id="94228" name="Text Box 18"/>
            <p:cNvSpPr txBox="1">
              <a:spLocks noChangeArrowheads="1"/>
            </p:cNvSpPr>
            <p:nvPr/>
          </p:nvSpPr>
          <p:spPr bwMode="auto">
            <a:xfrm>
              <a:off x="3504" y="2112"/>
              <a:ext cx="624" cy="250"/>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rgbClr val="000000"/>
                  </a:solidFill>
                </a:rPr>
                <a:t>LCDW </a:t>
              </a:r>
              <a:endParaRPr lang="en-US"/>
            </a:p>
          </p:txBody>
        </p:sp>
        <p:sp>
          <p:nvSpPr>
            <p:cNvPr id="94229" name="Text Box 19"/>
            <p:cNvSpPr txBox="1">
              <a:spLocks noChangeArrowheads="1"/>
            </p:cNvSpPr>
            <p:nvPr/>
          </p:nvSpPr>
          <p:spPr bwMode="auto">
            <a:xfrm>
              <a:off x="1728" y="1824"/>
              <a:ext cx="624" cy="250"/>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rgbClr val="000000"/>
                  </a:solidFill>
                </a:rPr>
                <a:t>LCDW</a:t>
              </a:r>
              <a:endParaRPr lang="en-US"/>
            </a:p>
          </p:txBody>
        </p:sp>
        <p:sp>
          <p:nvSpPr>
            <p:cNvPr id="94230" name="Text Box 20"/>
            <p:cNvSpPr txBox="1">
              <a:spLocks noChangeArrowheads="1"/>
            </p:cNvSpPr>
            <p:nvPr/>
          </p:nvSpPr>
          <p:spPr bwMode="auto">
            <a:xfrm>
              <a:off x="4272" y="3120"/>
              <a:ext cx="624" cy="250"/>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rgbClr val="000000"/>
                  </a:solidFill>
                </a:rPr>
                <a:t>AABW</a:t>
              </a:r>
              <a:endParaRPr lang="en-US"/>
            </a:p>
          </p:txBody>
        </p:sp>
        <p:sp>
          <p:nvSpPr>
            <p:cNvPr id="94231" name="Text Box 21"/>
            <p:cNvSpPr txBox="1">
              <a:spLocks noChangeArrowheads="1"/>
            </p:cNvSpPr>
            <p:nvPr/>
          </p:nvSpPr>
          <p:spPr bwMode="auto">
            <a:xfrm>
              <a:off x="2064" y="2976"/>
              <a:ext cx="624" cy="250"/>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rgbClr val="000000"/>
                  </a:solidFill>
                </a:rPr>
                <a:t>WSBW</a:t>
              </a:r>
              <a:endParaRPr lang="en-US"/>
            </a:p>
          </p:txBody>
        </p:sp>
        <p:sp>
          <p:nvSpPr>
            <p:cNvPr id="94232" name="Text Box 22"/>
            <p:cNvSpPr txBox="1">
              <a:spLocks noChangeArrowheads="1"/>
            </p:cNvSpPr>
            <p:nvPr/>
          </p:nvSpPr>
          <p:spPr bwMode="auto">
            <a:xfrm>
              <a:off x="2496" y="720"/>
              <a:ext cx="624" cy="250"/>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rgbClr val="000000"/>
                  </a:solidFill>
                </a:rPr>
                <a:t>ASW</a:t>
              </a:r>
              <a:endParaRPr lang="en-US"/>
            </a:p>
          </p:txBody>
        </p:sp>
      </p:grpSp>
      <p:grpSp>
        <p:nvGrpSpPr>
          <p:cNvPr id="94216" name="Group 37"/>
          <p:cNvGrpSpPr>
            <a:grpSpLocks/>
          </p:cNvGrpSpPr>
          <p:nvPr/>
        </p:nvGrpSpPr>
        <p:grpSpPr bwMode="auto">
          <a:xfrm>
            <a:off x="1981200" y="1524000"/>
            <a:ext cx="5867400" cy="2149475"/>
            <a:chOff x="1248" y="960"/>
            <a:chExt cx="3696" cy="1354"/>
          </a:xfrm>
        </p:grpSpPr>
        <p:sp>
          <p:nvSpPr>
            <p:cNvPr id="94221" name="Line 14"/>
            <p:cNvSpPr>
              <a:spLocks noChangeShapeType="1"/>
            </p:cNvSpPr>
            <p:nvPr/>
          </p:nvSpPr>
          <p:spPr bwMode="auto">
            <a:xfrm flipV="1">
              <a:off x="1296" y="1056"/>
              <a:ext cx="1152" cy="240"/>
            </a:xfrm>
            <a:prstGeom prst="line">
              <a:avLst/>
            </a:prstGeom>
            <a:noFill/>
            <a:ln w="57150">
              <a:solidFill>
                <a:srgbClr val="FF0000"/>
              </a:solidFill>
              <a:round/>
              <a:headEnd/>
              <a:tailEnd type="triangle" w="med" len="med"/>
            </a:ln>
          </p:spPr>
          <p:txBody>
            <a:bodyPr wrap="none" anchor="ctr">
              <a:prstTxWarp prst="textNoShape">
                <a:avLst/>
              </a:prstTxWarp>
            </a:bodyPr>
            <a:lstStyle/>
            <a:p>
              <a:endParaRPr lang="en-US"/>
            </a:p>
          </p:txBody>
        </p:sp>
        <p:sp>
          <p:nvSpPr>
            <p:cNvPr id="94222" name="Line 15"/>
            <p:cNvSpPr>
              <a:spLocks noChangeShapeType="1"/>
            </p:cNvSpPr>
            <p:nvPr/>
          </p:nvSpPr>
          <p:spPr bwMode="auto">
            <a:xfrm>
              <a:off x="1248" y="1584"/>
              <a:ext cx="2928" cy="528"/>
            </a:xfrm>
            <a:prstGeom prst="line">
              <a:avLst/>
            </a:prstGeom>
            <a:noFill/>
            <a:ln w="57150">
              <a:solidFill>
                <a:srgbClr val="FF0000"/>
              </a:solidFill>
              <a:round/>
              <a:headEnd/>
              <a:tailEnd type="triangle" w="med" len="med"/>
            </a:ln>
          </p:spPr>
          <p:txBody>
            <a:bodyPr wrap="none" anchor="ctr">
              <a:prstTxWarp prst="textNoShape">
                <a:avLst/>
              </a:prstTxWarp>
            </a:bodyPr>
            <a:lstStyle/>
            <a:p>
              <a:endParaRPr lang="en-US"/>
            </a:p>
          </p:txBody>
        </p:sp>
        <p:sp>
          <p:nvSpPr>
            <p:cNvPr id="94223" name="Text Box 30"/>
            <p:cNvSpPr txBox="1">
              <a:spLocks noChangeArrowheads="1"/>
            </p:cNvSpPr>
            <p:nvPr/>
          </p:nvSpPr>
          <p:spPr bwMode="auto">
            <a:xfrm>
              <a:off x="3360" y="1824"/>
              <a:ext cx="624" cy="250"/>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rgbClr val="000000"/>
                  </a:solidFill>
                </a:rPr>
                <a:t>UCDW </a:t>
              </a:r>
              <a:endParaRPr lang="en-US"/>
            </a:p>
          </p:txBody>
        </p:sp>
        <p:sp>
          <p:nvSpPr>
            <p:cNvPr id="94224" name="Text Box 31"/>
            <p:cNvSpPr txBox="1">
              <a:spLocks noChangeArrowheads="1"/>
            </p:cNvSpPr>
            <p:nvPr/>
          </p:nvSpPr>
          <p:spPr bwMode="auto">
            <a:xfrm>
              <a:off x="4320" y="2064"/>
              <a:ext cx="624" cy="250"/>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rgbClr val="000000"/>
                  </a:solidFill>
                </a:rPr>
                <a:t>UCDW </a:t>
              </a:r>
              <a:endParaRPr lang="en-US"/>
            </a:p>
          </p:txBody>
        </p:sp>
        <p:sp>
          <p:nvSpPr>
            <p:cNvPr id="94225" name="Text Box 32"/>
            <p:cNvSpPr txBox="1">
              <a:spLocks noChangeArrowheads="1"/>
            </p:cNvSpPr>
            <p:nvPr/>
          </p:nvSpPr>
          <p:spPr bwMode="auto">
            <a:xfrm>
              <a:off x="2448" y="960"/>
              <a:ext cx="624" cy="250"/>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rgbClr val="000000"/>
                  </a:solidFill>
                </a:rPr>
                <a:t>UCDW </a:t>
              </a:r>
              <a:endParaRPr lang="en-US"/>
            </a:p>
          </p:txBody>
        </p:sp>
      </p:grpSp>
      <p:sp>
        <p:nvSpPr>
          <p:cNvPr id="94217" name="Text Box 36"/>
          <p:cNvSpPr txBox="1">
            <a:spLocks noChangeArrowheads="1"/>
          </p:cNvSpPr>
          <p:nvPr/>
        </p:nvSpPr>
        <p:spPr bwMode="auto">
          <a:xfrm>
            <a:off x="7239000" y="2819400"/>
            <a:ext cx="990600" cy="396875"/>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rgbClr val="000000"/>
                </a:solidFill>
              </a:rPr>
              <a:t>SAMW</a:t>
            </a:r>
            <a:endParaRPr lang="en-US"/>
          </a:p>
        </p:txBody>
      </p:sp>
      <p:sp>
        <p:nvSpPr>
          <p:cNvPr id="94218" name="Text Box 39"/>
          <p:cNvSpPr txBox="1">
            <a:spLocks noChangeArrowheads="1"/>
          </p:cNvSpPr>
          <p:nvPr/>
        </p:nvSpPr>
        <p:spPr bwMode="auto">
          <a:xfrm>
            <a:off x="3048000" y="3657600"/>
            <a:ext cx="990600" cy="396875"/>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rgbClr val="000000"/>
                </a:solidFill>
              </a:rPr>
              <a:t>WSDW</a:t>
            </a:r>
            <a:endParaRPr lang="en-US"/>
          </a:p>
        </p:txBody>
      </p:sp>
      <p:sp>
        <p:nvSpPr>
          <p:cNvPr id="94219" name="Footer Placeholder 24"/>
          <p:cNvSpPr>
            <a:spLocks noGrp="1"/>
          </p:cNvSpPr>
          <p:nvPr>
            <p:ph type="ftr" sz="quarter" idx="11"/>
          </p:nvPr>
        </p:nvSpPr>
        <p:spPr>
          <a:noFill/>
        </p:spPr>
        <p:txBody>
          <a:bodyPr/>
          <a:lstStyle/>
          <a:p>
            <a:r>
              <a:rPr lang="en-US" smtClean="0">
                <a:latin typeface="Times" pitchFamily="-105" charset="0"/>
              </a:rPr>
              <a:t>Talley SIO 210 (2016)</a:t>
            </a:r>
            <a:endParaRPr lang="en-US">
              <a:latin typeface="Times" pitchFamily="-105" charset="0"/>
            </a:endParaRPr>
          </a:p>
        </p:txBody>
      </p:sp>
      <p:sp>
        <p:nvSpPr>
          <p:cNvPr id="94220" name="Slide Number Placeholder 25"/>
          <p:cNvSpPr>
            <a:spLocks noGrp="1"/>
          </p:cNvSpPr>
          <p:nvPr>
            <p:ph type="sldNum" sz="quarter" idx="12"/>
          </p:nvPr>
        </p:nvSpPr>
        <p:spPr>
          <a:noFill/>
        </p:spPr>
        <p:txBody>
          <a:bodyPr/>
          <a:lstStyle/>
          <a:p>
            <a:fld id="{6069333A-1FC0-1F4C-B291-F89014CA1C57}" type="slidenum">
              <a:rPr lang="en-US" smtClean="0">
                <a:latin typeface="Times" pitchFamily="-105" charset="0"/>
              </a:rPr>
              <a:pPr/>
              <a:t>45</a:t>
            </a:fld>
            <a:endParaRPr lang="en-US" smtClean="0">
              <a:latin typeface="Times" pitchFamily="-105" charset="0"/>
            </a:endParaRPr>
          </a:p>
        </p:txBody>
      </p:sp>
      <p:sp>
        <p:nvSpPr>
          <p:cNvPr id="27" name="Date Placeholder 26"/>
          <p:cNvSpPr>
            <a:spLocks noGrp="1"/>
          </p:cNvSpPr>
          <p:nvPr>
            <p:ph type="dt" sz="half" idx="10"/>
          </p:nvPr>
        </p:nvSpPr>
        <p:spPr/>
        <p:txBody>
          <a:bodyPr/>
          <a:lstStyle/>
          <a:p>
            <a:pPr>
              <a:defRPr/>
            </a:pPr>
            <a:fld id="{4E8EE093-CD8B-1B43-802C-3194E11EC925}" type="datetime1">
              <a:rPr lang="en-US" smtClean="0"/>
              <a:t>11/28/16</a:t>
            </a:fld>
            <a:endParaRPr lang="en-US"/>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228600" y="0"/>
            <a:ext cx="8915400" cy="762000"/>
          </a:xfrm>
        </p:spPr>
        <p:txBody>
          <a:bodyPr/>
          <a:lstStyle/>
          <a:p>
            <a:pPr eaLnBrk="1" hangingPunct="1"/>
            <a:r>
              <a:rPr lang="en-US" sz="2400">
                <a:ea typeface="ＭＳ Ｐゴシック" pitchFamily="-105" charset="-128"/>
                <a:cs typeface="ＭＳ Ｐゴシック" pitchFamily="-105" charset="-128"/>
              </a:rPr>
              <a:t>Upper Circumpolar Deep Water:low oxygen from PDW and IDW</a:t>
            </a:r>
            <a:endParaRPr lang="en-US">
              <a:ea typeface="ＭＳ Ｐゴシック" pitchFamily="-105" charset="-128"/>
              <a:cs typeface="ＭＳ Ｐゴシック" pitchFamily="-105" charset="-128"/>
            </a:endParaRPr>
          </a:p>
        </p:txBody>
      </p:sp>
      <p:sp>
        <p:nvSpPr>
          <p:cNvPr id="102403" name="Text Box 6"/>
          <p:cNvSpPr txBox="1">
            <a:spLocks noChangeArrowheads="1"/>
          </p:cNvSpPr>
          <p:nvPr/>
        </p:nvSpPr>
        <p:spPr bwMode="auto">
          <a:xfrm>
            <a:off x="228600" y="2057400"/>
            <a:ext cx="1828800" cy="1384300"/>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000000"/>
                </a:solidFill>
              </a:rPr>
              <a:t>Oxygen at</a:t>
            </a:r>
          </a:p>
          <a:p>
            <a:pPr>
              <a:spcBef>
                <a:spcPct val="50000"/>
              </a:spcBef>
            </a:pPr>
            <a:r>
              <a:rPr lang="en-US">
                <a:solidFill>
                  <a:srgbClr val="000000"/>
                </a:solidFill>
              </a:rPr>
              <a:t>neutral density 27.84</a:t>
            </a:r>
          </a:p>
        </p:txBody>
      </p:sp>
      <p:sp>
        <p:nvSpPr>
          <p:cNvPr id="102404" name="Text Box 7"/>
          <p:cNvSpPr txBox="1">
            <a:spLocks noChangeArrowheads="1"/>
          </p:cNvSpPr>
          <p:nvPr/>
        </p:nvSpPr>
        <p:spPr bwMode="auto">
          <a:xfrm>
            <a:off x="304800" y="3352800"/>
            <a:ext cx="2438400" cy="2678113"/>
          </a:xfrm>
          <a:prstGeom prst="rect">
            <a:avLst/>
          </a:prstGeom>
          <a:noFill/>
          <a:ln w="9525">
            <a:noFill/>
            <a:miter lim="800000"/>
            <a:headEnd/>
            <a:tailEnd/>
          </a:ln>
        </p:spPr>
        <p:txBody>
          <a:bodyPr>
            <a:prstTxWarp prst="textNoShape">
              <a:avLst/>
            </a:prstTxWarp>
            <a:spAutoFit/>
          </a:bodyPr>
          <a:lstStyle/>
          <a:p>
            <a:pPr>
              <a:spcBef>
                <a:spcPct val="50000"/>
              </a:spcBef>
            </a:pPr>
            <a:endParaRPr lang="en-US"/>
          </a:p>
          <a:p>
            <a:pPr>
              <a:spcBef>
                <a:spcPct val="50000"/>
              </a:spcBef>
            </a:pPr>
            <a:r>
              <a:rPr lang="en-US">
                <a:solidFill>
                  <a:srgbClr val="000000"/>
                </a:solidFill>
              </a:rPr>
              <a:t>Low oxygen from IDW, PDW</a:t>
            </a:r>
          </a:p>
          <a:p>
            <a:pPr>
              <a:spcBef>
                <a:spcPct val="50000"/>
              </a:spcBef>
            </a:pPr>
            <a:r>
              <a:rPr lang="en-US">
                <a:solidFill>
                  <a:srgbClr val="000000"/>
                </a:solidFill>
              </a:rPr>
              <a:t>Highest oxygen from S.O. ventilation</a:t>
            </a:r>
          </a:p>
        </p:txBody>
      </p:sp>
      <p:sp>
        <p:nvSpPr>
          <p:cNvPr id="102405" name="Text Box 10"/>
          <p:cNvSpPr txBox="1">
            <a:spLocks noChangeArrowheads="1"/>
          </p:cNvSpPr>
          <p:nvPr/>
        </p:nvSpPr>
        <p:spPr bwMode="auto">
          <a:xfrm>
            <a:off x="0" y="6172200"/>
            <a:ext cx="2819400" cy="396875"/>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rgbClr val="000000"/>
                </a:solidFill>
              </a:rPr>
              <a:t>http://woceatlas.tamu.edu</a:t>
            </a:r>
            <a:endParaRPr lang="en-US">
              <a:solidFill>
                <a:srgbClr val="000000"/>
              </a:solidFill>
            </a:endParaRPr>
          </a:p>
        </p:txBody>
      </p:sp>
      <p:pic>
        <p:nvPicPr>
          <p:cNvPr id="102406" name="Picture 14" descr="oxy_27_84"/>
          <p:cNvPicPr>
            <a:picLocks noChangeAspect="1" noChangeArrowheads="1"/>
          </p:cNvPicPr>
          <p:nvPr/>
        </p:nvPicPr>
        <p:blipFill>
          <a:blip r:embed="rId3"/>
          <a:srcRect t="7227" b="18092"/>
          <a:stretch>
            <a:fillRect/>
          </a:stretch>
        </p:blipFill>
        <p:spPr bwMode="auto">
          <a:xfrm>
            <a:off x="2895600" y="762000"/>
            <a:ext cx="6019800" cy="5819775"/>
          </a:xfrm>
          <a:prstGeom prst="rect">
            <a:avLst/>
          </a:prstGeom>
          <a:noFill/>
          <a:ln w="9525">
            <a:noFill/>
            <a:miter lim="800000"/>
            <a:headEnd/>
            <a:tailEnd/>
          </a:ln>
        </p:spPr>
      </p:pic>
      <p:sp>
        <p:nvSpPr>
          <p:cNvPr id="102407" name="Line 8"/>
          <p:cNvSpPr>
            <a:spLocks noChangeShapeType="1"/>
          </p:cNvSpPr>
          <p:nvPr/>
        </p:nvSpPr>
        <p:spPr bwMode="auto">
          <a:xfrm>
            <a:off x="2590800" y="4495800"/>
            <a:ext cx="2133600" cy="914400"/>
          </a:xfrm>
          <a:prstGeom prst="line">
            <a:avLst/>
          </a:prstGeom>
          <a:noFill/>
          <a:ln w="57150">
            <a:solidFill>
              <a:srgbClr val="FF0000"/>
            </a:solidFill>
            <a:round/>
            <a:headEnd/>
            <a:tailEnd type="triangle" w="med" len="med"/>
          </a:ln>
        </p:spPr>
        <p:txBody>
          <a:bodyPr wrap="none" anchor="ctr">
            <a:prstTxWarp prst="textNoShape">
              <a:avLst/>
            </a:prstTxWarp>
          </a:bodyPr>
          <a:lstStyle/>
          <a:p>
            <a:endParaRPr lang="en-US"/>
          </a:p>
        </p:txBody>
      </p:sp>
      <p:sp>
        <p:nvSpPr>
          <p:cNvPr id="102408" name="Line 15"/>
          <p:cNvSpPr>
            <a:spLocks noChangeShapeType="1"/>
          </p:cNvSpPr>
          <p:nvPr/>
        </p:nvSpPr>
        <p:spPr bwMode="auto">
          <a:xfrm flipV="1">
            <a:off x="2667000" y="2057400"/>
            <a:ext cx="5791200" cy="2286000"/>
          </a:xfrm>
          <a:prstGeom prst="line">
            <a:avLst/>
          </a:prstGeom>
          <a:noFill/>
          <a:ln w="57150">
            <a:solidFill>
              <a:srgbClr val="FF0000"/>
            </a:solidFill>
            <a:round/>
            <a:headEnd/>
            <a:tailEnd type="triangle" w="med" len="med"/>
          </a:ln>
        </p:spPr>
        <p:txBody>
          <a:bodyPr wrap="none" anchor="ctr">
            <a:prstTxWarp prst="textNoShape">
              <a:avLst/>
            </a:prstTxWarp>
          </a:bodyPr>
          <a:lstStyle/>
          <a:p>
            <a:endParaRPr lang="en-US"/>
          </a:p>
        </p:txBody>
      </p:sp>
      <p:sp>
        <p:nvSpPr>
          <p:cNvPr id="102409" name="Footer Placeholder 8"/>
          <p:cNvSpPr>
            <a:spLocks noGrp="1"/>
          </p:cNvSpPr>
          <p:nvPr>
            <p:ph type="ftr" sz="quarter" idx="11"/>
          </p:nvPr>
        </p:nvSpPr>
        <p:spPr>
          <a:noFill/>
        </p:spPr>
        <p:txBody>
          <a:bodyPr/>
          <a:lstStyle/>
          <a:p>
            <a:r>
              <a:rPr lang="en-US" smtClean="0">
                <a:latin typeface="Times" pitchFamily="-105" charset="0"/>
              </a:rPr>
              <a:t>Talley SIO 210 (2016)</a:t>
            </a:r>
            <a:endParaRPr lang="en-US">
              <a:latin typeface="Times" pitchFamily="-105" charset="0"/>
            </a:endParaRPr>
          </a:p>
        </p:txBody>
      </p:sp>
      <p:sp>
        <p:nvSpPr>
          <p:cNvPr id="102410" name="Slide Number Placeholder 9"/>
          <p:cNvSpPr>
            <a:spLocks noGrp="1"/>
          </p:cNvSpPr>
          <p:nvPr>
            <p:ph type="sldNum" sz="quarter" idx="12"/>
          </p:nvPr>
        </p:nvSpPr>
        <p:spPr>
          <a:noFill/>
        </p:spPr>
        <p:txBody>
          <a:bodyPr/>
          <a:lstStyle/>
          <a:p>
            <a:fld id="{7DB33FF0-E010-2344-8262-81AFFB3AA95E}" type="slidenum">
              <a:rPr lang="en-US" smtClean="0">
                <a:latin typeface="Times" pitchFamily="-105" charset="0"/>
              </a:rPr>
              <a:pPr/>
              <a:t>46</a:t>
            </a:fld>
            <a:endParaRPr lang="en-US" smtClean="0">
              <a:latin typeface="Times" pitchFamily="-105" charset="0"/>
            </a:endParaRPr>
          </a:p>
        </p:txBody>
      </p:sp>
      <p:sp>
        <p:nvSpPr>
          <p:cNvPr id="11" name="Date Placeholder 10"/>
          <p:cNvSpPr>
            <a:spLocks noGrp="1"/>
          </p:cNvSpPr>
          <p:nvPr>
            <p:ph type="dt" sz="half" idx="10"/>
          </p:nvPr>
        </p:nvSpPr>
        <p:spPr/>
        <p:txBody>
          <a:bodyPr/>
          <a:lstStyle/>
          <a:p>
            <a:pPr>
              <a:defRPr/>
            </a:pPr>
            <a:fld id="{94982DF2-7274-524F-9F70-80E9E904A45B}" type="datetime1">
              <a:rPr lang="en-US" smtClean="0"/>
              <a:t>11/28/16</a:t>
            </a:fld>
            <a:endParaRPr 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2057400" y="152400"/>
            <a:ext cx="7086600" cy="381000"/>
          </a:xfrm>
        </p:spPr>
        <p:txBody>
          <a:bodyPr/>
          <a:lstStyle/>
          <a:p>
            <a:pPr eaLnBrk="1" hangingPunct="1"/>
            <a:r>
              <a:rPr lang="en-US" sz="2000" smtClean="0">
                <a:ea typeface="ＭＳ Ｐゴシック" pitchFamily="-105" charset="-128"/>
                <a:cs typeface="ＭＳ Ｐゴシック" pitchFamily="-105" charset="-128"/>
              </a:rPr>
              <a:t>Lower Circumpolar Deep Water</a:t>
            </a:r>
            <a:endParaRPr lang="en-US" smtClean="0">
              <a:ea typeface="ＭＳ Ｐゴシック" pitchFamily="-105" charset="-128"/>
              <a:cs typeface="ＭＳ Ｐゴシック" pitchFamily="-105" charset="-128"/>
            </a:endParaRPr>
          </a:p>
        </p:txBody>
      </p:sp>
      <p:grpSp>
        <p:nvGrpSpPr>
          <p:cNvPr id="104451" name="Group 3"/>
          <p:cNvGrpSpPr>
            <a:grpSpLocks/>
          </p:cNvGrpSpPr>
          <p:nvPr/>
        </p:nvGrpSpPr>
        <p:grpSpPr bwMode="auto">
          <a:xfrm>
            <a:off x="152400" y="5791200"/>
            <a:ext cx="1066800" cy="1066800"/>
            <a:chOff x="1152" y="816"/>
            <a:chExt cx="1104" cy="1152"/>
          </a:xfrm>
        </p:grpSpPr>
        <p:pic>
          <p:nvPicPr>
            <p:cNvPr id="104467" name="Picture 4"/>
            <p:cNvPicPr>
              <a:picLocks noChangeAspect="1" noChangeArrowheads="1"/>
            </p:cNvPicPr>
            <p:nvPr/>
          </p:nvPicPr>
          <p:blipFill>
            <a:blip r:embed="rId3"/>
            <a:srcRect/>
            <a:stretch>
              <a:fillRect/>
            </a:stretch>
          </p:blipFill>
          <p:spPr bwMode="auto">
            <a:xfrm>
              <a:off x="1152" y="816"/>
              <a:ext cx="1104" cy="1152"/>
            </a:xfrm>
            <a:prstGeom prst="rect">
              <a:avLst/>
            </a:prstGeom>
            <a:noFill/>
            <a:ln w="9525">
              <a:noFill/>
              <a:miter lim="800000"/>
              <a:headEnd/>
              <a:tailEnd/>
            </a:ln>
          </p:spPr>
        </p:pic>
        <p:sp>
          <p:nvSpPr>
            <p:cNvPr id="104468" name="Line 5"/>
            <p:cNvSpPr>
              <a:spLocks noChangeShapeType="1"/>
            </p:cNvSpPr>
            <p:nvPr/>
          </p:nvSpPr>
          <p:spPr bwMode="auto">
            <a:xfrm>
              <a:off x="1440" y="1008"/>
              <a:ext cx="240" cy="240"/>
            </a:xfrm>
            <a:prstGeom prst="line">
              <a:avLst/>
            </a:prstGeom>
            <a:noFill/>
            <a:ln w="76200">
              <a:solidFill>
                <a:srgbClr val="FF0000"/>
              </a:solidFill>
              <a:round/>
              <a:headEnd/>
              <a:tailEnd/>
            </a:ln>
          </p:spPr>
          <p:txBody>
            <a:bodyPr wrap="none" anchor="ctr">
              <a:prstTxWarp prst="textNoShape">
                <a:avLst/>
              </a:prstTxWarp>
            </a:bodyPr>
            <a:lstStyle/>
            <a:p>
              <a:endParaRPr lang="en-US"/>
            </a:p>
          </p:txBody>
        </p:sp>
      </p:grpSp>
      <p:pic>
        <p:nvPicPr>
          <p:cNvPr id="104452" name="Picture 6"/>
          <p:cNvPicPr>
            <a:picLocks noChangeAspect="1" noChangeArrowheads="1"/>
          </p:cNvPicPr>
          <p:nvPr/>
        </p:nvPicPr>
        <p:blipFill>
          <a:blip r:embed="rId4"/>
          <a:srcRect l="1927" t="8743" r="1758"/>
          <a:stretch>
            <a:fillRect/>
          </a:stretch>
        </p:blipFill>
        <p:spPr bwMode="auto">
          <a:xfrm>
            <a:off x="2438400" y="762000"/>
            <a:ext cx="6705600" cy="4902200"/>
          </a:xfrm>
          <a:prstGeom prst="rect">
            <a:avLst/>
          </a:prstGeom>
          <a:noFill/>
          <a:ln w="9525">
            <a:noFill/>
            <a:miter lim="800000"/>
            <a:headEnd/>
            <a:tailEnd/>
          </a:ln>
        </p:spPr>
      </p:pic>
      <p:sp>
        <p:nvSpPr>
          <p:cNvPr id="104453" name="Text Box 7"/>
          <p:cNvSpPr txBox="1">
            <a:spLocks noChangeArrowheads="1"/>
          </p:cNvSpPr>
          <p:nvPr/>
        </p:nvSpPr>
        <p:spPr bwMode="auto">
          <a:xfrm>
            <a:off x="5562600" y="6461125"/>
            <a:ext cx="3352800" cy="396875"/>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rgbClr val="000000"/>
                </a:solidFill>
              </a:rPr>
              <a:t>http://woceatlas.tamu.edu</a:t>
            </a:r>
            <a:endParaRPr lang="en-US">
              <a:solidFill>
                <a:srgbClr val="000000"/>
              </a:solidFill>
            </a:endParaRPr>
          </a:p>
        </p:txBody>
      </p:sp>
      <p:sp>
        <p:nvSpPr>
          <p:cNvPr id="104454" name="Text Box 12"/>
          <p:cNvSpPr txBox="1">
            <a:spLocks noChangeArrowheads="1"/>
          </p:cNvSpPr>
          <p:nvPr/>
        </p:nvSpPr>
        <p:spPr bwMode="auto">
          <a:xfrm>
            <a:off x="152400" y="2438400"/>
            <a:ext cx="2286000" cy="1465263"/>
          </a:xfrm>
          <a:prstGeom prst="rect">
            <a:avLst/>
          </a:prstGeom>
          <a:noFill/>
          <a:ln w="9525">
            <a:noFill/>
            <a:miter lim="800000"/>
            <a:headEnd/>
            <a:tailEnd/>
          </a:ln>
        </p:spPr>
        <p:txBody>
          <a:bodyPr>
            <a:prstTxWarp prst="textNoShape">
              <a:avLst/>
            </a:prstTxWarp>
            <a:spAutoFit/>
          </a:bodyPr>
          <a:lstStyle/>
          <a:p>
            <a:pPr>
              <a:spcBef>
                <a:spcPct val="50000"/>
              </a:spcBef>
            </a:pPr>
            <a:r>
              <a:rPr lang="en-US" sz="1800">
                <a:solidFill>
                  <a:srgbClr val="000000"/>
                </a:solidFill>
              </a:rPr>
              <a:t>Lower Circumpolar Deep Water (salinity maximum, arising from North Atlantic Deep Water)</a:t>
            </a:r>
            <a:endParaRPr lang="en-US">
              <a:solidFill>
                <a:srgbClr val="000000"/>
              </a:solidFill>
            </a:endParaRPr>
          </a:p>
        </p:txBody>
      </p:sp>
      <p:sp>
        <p:nvSpPr>
          <p:cNvPr id="104455" name="Line 17"/>
          <p:cNvSpPr>
            <a:spLocks noChangeShapeType="1"/>
          </p:cNvSpPr>
          <p:nvPr/>
        </p:nvSpPr>
        <p:spPr bwMode="auto">
          <a:xfrm flipV="1">
            <a:off x="2286000" y="2743200"/>
            <a:ext cx="1752600" cy="304800"/>
          </a:xfrm>
          <a:prstGeom prst="line">
            <a:avLst/>
          </a:prstGeom>
          <a:noFill/>
          <a:ln w="57150">
            <a:solidFill>
              <a:srgbClr val="FF0000"/>
            </a:solidFill>
            <a:round/>
            <a:headEnd/>
            <a:tailEnd type="triangle" w="med" len="med"/>
          </a:ln>
        </p:spPr>
        <p:txBody>
          <a:bodyPr wrap="none" anchor="ctr">
            <a:prstTxWarp prst="textNoShape">
              <a:avLst/>
            </a:prstTxWarp>
          </a:bodyPr>
          <a:lstStyle/>
          <a:p>
            <a:endParaRPr lang="en-US"/>
          </a:p>
        </p:txBody>
      </p:sp>
      <p:sp>
        <p:nvSpPr>
          <p:cNvPr id="104456" name="Line 18"/>
          <p:cNvSpPr>
            <a:spLocks noChangeShapeType="1"/>
          </p:cNvSpPr>
          <p:nvPr/>
        </p:nvSpPr>
        <p:spPr bwMode="auto">
          <a:xfrm>
            <a:off x="2209800" y="3124200"/>
            <a:ext cx="3962400" cy="304800"/>
          </a:xfrm>
          <a:prstGeom prst="line">
            <a:avLst/>
          </a:prstGeom>
          <a:noFill/>
          <a:ln w="57150">
            <a:solidFill>
              <a:srgbClr val="FF0000"/>
            </a:solidFill>
            <a:round/>
            <a:headEnd/>
            <a:tailEnd type="triangle" w="med" len="med"/>
          </a:ln>
        </p:spPr>
        <p:txBody>
          <a:bodyPr wrap="none" anchor="ctr">
            <a:prstTxWarp prst="textNoShape">
              <a:avLst/>
            </a:prstTxWarp>
          </a:bodyPr>
          <a:lstStyle/>
          <a:p>
            <a:endParaRPr lang="en-US"/>
          </a:p>
        </p:txBody>
      </p:sp>
      <p:sp>
        <p:nvSpPr>
          <p:cNvPr id="104457" name="Text Box 21"/>
          <p:cNvSpPr txBox="1">
            <a:spLocks noChangeArrowheads="1"/>
          </p:cNvSpPr>
          <p:nvPr/>
        </p:nvSpPr>
        <p:spPr bwMode="auto">
          <a:xfrm>
            <a:off x="7315200" y="2667000"/>
            <a:ext cx="990600" cy="396875"/>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rgbClr val="000000"/>
                </a:solidFill>
              </a:rPr>
              <a:t>AAIW</a:t>
            </a:r>
            <a:endParaRPr lang="en-US"/>
          </a:p>
        </p:txBody>
      </p:sp>
      <p:sp>
        <p:nvSpPr>
          <p:cNvPr id="104458" name="Text Box 22"/>
          <p:cNvSpPr txBox="1">
            <a:spLocks noChangeArrowheads="1"/>
          </p:cNvSpPr>
          <p:nvPr/>
        </p:nvSpPr>
        <p:spPr bwMode="auto">
          <a:xfrm>
            <a:off x="7696200" y="3581400"/>
            <a:ext cx="990600" cy="396875"/>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rgbClr val="000000"/>
                </a:solidFill>
              </a:rPr>
              <a:t>NADW</a:t>
            </a:r>
            <a:endParaRPr lang="en-US"/>
          </a:p>
        </p:txBody>
      </p:sp>
      <p:sp>
        <p:nvSpPr>
          <p:cNvPr id="104459" name="Text Box 23"/>
          <p:cNvSpPr txBox="1">
            <a:spLocks noChangeArrowheads="1"/>
          </p:cNvSpPr>
          <p:nvPr/>
        </p:nvSpPr>
        <p:spPr bwMode="auto">
          <a:xfrm>
            <a:off x="5562600" y="3048000"/>
            <a:ext cx="990600" cy="396875"/>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rgbClr val="000000"/>
                </a:solidFill>
              </a:rPr>
              <a:t>LCDW</a:t>
            </a:r>
            <a:endParaRPr lang="en-US"/>
          </a:p>
        </p:txBody>
      </p:sp>
      <p:sp>
        <p:nvSpPr>
          <p:cNvPr id="104460" name="Text Box 24"/>
          <p:cNvSpPr txBox="1">
            <a:spLocks noChangeArrowheads="1"/>
          </p:cNvSpPr>
          <p:nvPr/>
        </p:nvSpPr>
        <p:spPr bwMode="auto">
          <a:xfrm>
            <a:off x="2743200" y="2590800"/>
            <a:ext cx="990600" cy="396875"/>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rgbClr val="000000"/>
                </a:solidFill>
              </a:rPr>
              <a:t>LCDW</a:t>
            </a:r>
            <a:endParaRPr lang="en-US"/>
          </a:p>
        </p:txBody>
      </p:sp>
      <p:sp>
        <p:nvSpPr>
          <p:cNvPr id="104461" name="Text Box 25"/>
          <p:cNvSpPr txBox="1">
            <a:spLocks noChangeArrowheads="1"/>
          </p:cNvSpPr>
          <p:nvPr/>
        </p:nvSpPr>
        <p:spPr bwMode="auto">
          <a:xfrm>
            <a:off x="6781800" y="4648200"/>
            <a:ext cx="990600" cy="396875"/>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rgbClr val="000000"/>
                </a:solidFill>
              </a:rPr>
              <a:t>AABW</a:t>
            </a:r>
            <a:endParaRPr lang="en-US"/>
          </a:p>
        </p:txBody>
      </p:sp>
      <p:sp>
        <p:nvSpPr>
          <p:cNvPr id="104462" name="Text Box 26"/>
          <p:cNvSpPr txBox="1">
            <a:spLocks noChangeArrowheads="1"/>
          </p:cNvSpPr>
          <p:nvPr/>
        </p:nvSpPr>
        <p:spPr bwMode="auto">
          <a:xfrm>
            <a:off x="3429000" y="4572000"/>
            <a:ext cx="990600" cy="396875"/>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rgbClr val="000000"/>
                </a:solidFill>
              </a:rPr>
              <a:t>WSBW</a:t>
            </a:r>
            <a:endParaRPr lang="en-US"/>
          </a:p>
        </p:txBody>
      </p:sp>
      <p:sp>
        <p:nvSpPr>
          <p:cNvPr id="104463" name="Text Box 27"/>
          <p:cNvSpPr txBox="1">
            <a:spLocks noChangeArrowheads="1"/>
          </p:cNvSpPr>
          <p:nvPr/>
        </p:nvSpPr>
        <p:spPr bwMode="auto">
          <a:xfrm>
            <a:off x="3962400" y="838200"/>
            <a:ext cx="990600" cy="396875"/>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rgbClr val="000000"/>
                </a:solidFill>
              </a:rPr>
              <a:t>ASW</a:t>
            </a:r>
            <a:endParaRPr lang="en-US"/>
          </a:p>
        </p:txBody>
      </p:sp>
      <p:sp>
        <p:nvSpPr>
          <p:cNvPr id="104464" name="Text Box 30"/>
          <p:cNvSpPr txBox="1">
            <a:spLocks noChangeArrowheads="1"/>
          </p:cNvSpPr>
          <p:nvPr/>
        </p:nvSpPr>
        <p:spPr bwMode="auto">
          <a:xfrm>
            <a:off x="3352800" y="3505200"/>
            <a:ext cx="990600" cy="396875"/>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rgbClr val="000000"/>
                </a:solidFill>
              </a:rPr>
              <a:t>WSDW</a:t>
            </a:r>
            <a:endParaRPr lang="en-US"/>
          </a:p>
        </p:txBody>
      </p:sp>
      <p:sp>
        <p:nvSpPr>
          <p:cNvPr id="104465" name="Footer Placeholder 18"/>
          <p:cNvSpPr>
            <a:spLocks noGrp="1"/>
          </p:cNvSpPr>
          <p:nvPr>
            <p:ph type="ftr" sz="quarter" idx="11"/>
          </p:nvPr>
        </p:nvSpPr>
        <p:spPr>
          <a:noFill/>
        </p:spPr>
        <p:txBody>
          <a:bodyPr/>
          <a:lstStyle/>
          <a:p>
            <a:r>
              <a:rPr lang="en-US" smtClean="0">
                <a:latin typeface="Times" pitchFamily="-105" charset="0"/>
              </a:rPr>
              <a:t>Talley SIO 210 (2016)</a:t>
            </a:r>
            <a:endParaRPr lang="en-US">
              <a:latin typeface="Times" pitchFamily="-105" charset="0"/>
            </a:endParaRPr>
          </a:p>
        </p:txBody>
      </p:sp>
      <p:sp>
        <p:nvSpPr>
          <p:cNvPr id="104466" name="Slide Number Placeholder 19"/>
          <p:cNvSpPr>
            <a:spLocks noGrp="1"/>
          </p:cNvSpPr>
          <p:nvPr>
            <p:ph type="sldNum" sz="quarter" idx="12"/>
          </p:nvPr>
        </p:nvSpPr>
        <p:spPr>
          <a:noFill/>
        </p:spPr>
        <p:txBody>
          <a:bodyPr/>
          <a:lstStyle/>
          <a:p>
            <a:fld id="{D6F6A3C5-4801-9A40-BF5E-BF3ADE3AEDA5}" type="slidenum">
              <a:rPr lang="en-US" smtClean="0">
                <a:latin typeface="Times" pitchFamily="-105" charset="0"/>
              </a:rPr>
              <a:pPr/>
              <a:t>47</a:t>
            </a:fld>
            <a:endParaRPr lang="en-US" smtClean="0">
              <a:latin typeface="Times" pitchFamily="-105" charset="0"/>
            </a:endParaRPr>
          </a:p>
        </p:txBody>
      </p:sp>
      <p:sp>
        <p:nvSpPr>
          <p:cNvPr id="21" name="Date Placeholder 20"/>
          <p:cNvSpPr>
            <a:spLocks noGrp="1"/>
          </p:cNvSpPr>
          <p:nvPr>
            <p:ph type="dt" sz="half" idx="10"/>
          </p:nvPr>
        </p:nvSpPr>
        <p:spPr/>
        <p:txBody>
          <a:bodyPr/>
          <a:lstStyle/>
          <a:p>
            <a:pPr>
              <a:defRPr/>
            </a:pPr>
            <a:fld id="{C0A9D6DD-67AE-B54F-A428-C2D3C6763F88}" type="datetime1">
              <a:rPr lang="en-US" smtClean="0"/>
              <a:t>11/28/16</a:t>
            </a:fld>
            <a:endParaRPr 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228600" y="0"/>
            <a:ext cx="8915400" cy="762000"/>
          </a:xfrm>
        </p:spPr>
        <p:txBody>
          <a:bodyPr/>
          <a:lstStyle/>
          <a:p>
            <a:pPr eaLnBrk="1" hangingPunct="1"/>
            <a:r>
              <a:rPr lang="en-US" sz="2400">
                <a:ea typeface="ＭＳ Ｐゴシック" pitchFamily="-105" charset="-128"/>
                <a:cs typeface="ＭＳ Ｐゴシック" pitchFamily="-105" charset="-128"/>
              </a:rPr>
              <a:t>Lower Circumpolar Deep Water: high salinity comes from NADW</a:t>
            </a:r>
            <a:endParaRPr lang="en-US">
              <a:ea typeface="ＭＳ Ｐゴシック" pitchFamily="-105" charset="-128"/>
              <a:cs typeface="ＭＳ Ｐゴシック" pitchFamily="-105" charset="-128"/>
            </a:endParaRPr>
          </a:p>
        </p:txBody>
      </p:sp>
      <p:pic>
        <p:nvPicPr>
          <p:cNvPr id="106499" name="Picture 3"/>
          <p:cNvPicPr>
            <a:picLocks noChangeAspect="1" noChangeArrowheads="1"/>
          </p:cNvPicPr>
          <p:nvPr/>
        </p:nvPicPr>
        <p:blipFill>
          <a:blip r:embed="rId3"/>
          <a:srcRect/>
          <a:stretch>
            <a:fillRect/>
          </a:stretch>
        </p:blipFill>
        <p:spPr bwMode="auto">
          <a:xfrm>
            <a:off x="2895600" y="914400"/>
            <a:ext cx="5494338" cy="5791200"/>
          </a:xfrm>
          <a:prstGeom prst="rect">
            <a:avLst/>
          </a:prstGeom>
          <a:noFill/>
          <a:ln w="9525">
            <a:noFill/>
            <a:miter lim="800000"/>
            <a:headEnd/>
            <a:tailEnd/>
          </a:ln>
        </p:spPr>
      </p:pic>
      <p:sp>
        <p:nvSpPr>
          <p:cNvPr id="106500" name="Text Box 4"/>
          <p:cNvSpPr txBox="1">
            <a:spLocks noChangeArrowheads="1"/>
          </p:cNvSpPr>
          <p:nvPr/>
        </p:nvSpPr>
        <p:spPr bwMode="auto">
          <a:xfrm>
            <a:off x="228600" y="2057400"/>
            <a:ext cx="1828800" cy="1016000"/>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000000"/>
                </a:solidFill>
              </a:rPr>
              <a:t>Salinity at</a:t>
            </a:r>
          </a:p>
          <a:p>
            <a:pPr>
              <a:spcBef>
                <a:spcPct val="50000"/>
              </a:spcBef>
            </a:pPr>
            <a:r>
              <a:rPr lang="en-US">
                <a:solidFill>
                  <a:srgbClr val="000000"/>
                </a:solidFill>
              </a:rPr>
              <a:t>2400 meters</a:t>
            </a:r>
          </a:p>
        </p:txBody>
      </p:sp>
      <p:sp>
        <p:nvSpPr>
          <p:cNvPr id="106501" name="Text Box 5"/>
          <p:cNvSpPr txBox="1">
            <a:spLocks noChangeArrowheads="1"/>
          </p:cNvSpPr>
          <p:nvPr/>
        </p:nvSpPr>
        <p:spPr bwMode="auto">
          <a:xfrm>
            <a:off x="304800" y="3352800"/>
            <a:ext cx="2438400" cy="2862263"/>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000000"/>
                </a:solidFill>
              </a:rPr>
              <a:t>High salinity input from NADW</a:t>
            </a:r>
          </a:p>
          <a:p>
            <a:pPr>
              <a:spcBef>
                <a:spcPct val="50000"/>
              </a:spcBef>
            </a:pPr>
            <a:r>
              <a:rPr lang="en-US">
                <a:solidFill>
                  <a:srgbClr val="000000"/>
                </a:solidFill>
              </a:rPr>
              <a:t>Fresh input from IDW, PDW, diluting the high salinity</a:t>
            </a:r>
          </a:p>
        </p:txBody>
      </p:sp>
      <p:sp>
        <p:nvSpPr>
          <p:cNvPr id="106502" name="Line 6"/>
          <p:cNvSpPr>
            <a:spLocks noChangeShapeType="1"/>
          </p:cNvSpPr>
          <p:nvPr/>
        </p:nvSpPr>
        <p:spPr bwMode="auto">
          <a:xfrm flipV="1">
            <a:off x="2362200" y="1981200"/>
            <a:ext cx="4648200" cy="1752600"/>
          </a:xfrm>
          <a:prstGeom prst="line">
            <a:avLst/>
          </a:prstGeom>
          <a:noFill/>
          <a:ln w="57150">
            <a:solidFill>
              <a:srgbClr val="FF0000"/>
            </a:solidFill>
            <a:round/>
            <a:headEnd/>
            <a:tailEnd type="triangle" w="med" len="med"/>
          </a:ln>
        </p:spPr>
        <p:txBody>
          <a:bodyPr wrap="none" anchor="ctr">
            <a:prstTxWarp prst="textNoShape">
              <a:avLst/>
            </a:prstTxWarp>
          </a:bodyPr>
          <a:lstStyle/>
          <a:p>
            <a:endParaRPr lang="en-US"/>
          </a:p>
        </p:txBody>
      </p:sp>
      <p:sp>
        <p:nvSpPr>
          <p:cNvPr id="106503" name="Text Box 7"/>
          <p:cNvSpPr txBox="1">
            <a:spLocks noChangeArrowheads="1"/>
          </p:cNvSpPr>
          <p:nvPr/>
        </p:nvSpPr>
        <p:spPr bwMode="auto">
          <a:xfrm>
            <a:off x="0" y="6172200"/>
            <a:ext cx="2819400" cy="396875"/>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rgbClr val="000000"/>
                </a:solidFill>
              </a:rPr>
              <a:t>http://woceatlas.tamu.edu</a:t>
            </a:r>
            <a:endParaRPr lang="en-US">
              <a:solidFill>
                <a:srgbClr val="000000"/>
              </a:solidFill>
            </a:endParaRPr>
          </a:p>
        </p:txBody>
      </p:sp>
      <p:grpSp>
        <p:nvGrpSpPr>
          <p:cNvPr id="2" name="Group 8"/>
          <p:cNvGrpSpPr>
            <a:grpSpLocks/>
          </p:cNvGrpSpPr>
          <p:nvPr/>
        </p:nvGrpSpPr>
        <p:grpSpPr bwMode="auto">
          <a:xfrm>
            <a:off x="2667000" y="2819400"/>
            <a:ext cx="5334000" cy="3048000"/>
            <a:chOff x="1680" y="1776"/>
            <a:chExt cx="3360" cy="1920"/>
          </a:xfrm>
        </p:grpSpPr>
        <p:sp>
          <p:nvSpPr>
            <p:cNvPr id="106507" name="Line 9"/>
            <p:cNvSpPr>
              <a:spLocks noChangeShapeType="1"/>
            </p:cNvSpPr>
            <p:nvPr/>
          </p:nvSpPr>
          <p:spPr bwMode="auto">
            <a:xfrm>
              <a:off x="1680" y="3216"/>
              <a:ext cx="1152" cy="480"/>
            </a:xfrm>
            <a:prstGeom prst="line">
              <a:avLst/>
            </a:prstGeom>
            <a:noFill/>
            <a:ln w="57150">
              <a:solidFill>
                <a:srgbClr val="FF0000"/>
              </a:solidFill>
              <a:round/>
              <a:headEnd/>
              <a:tailEnd type="triangle" w="med" len="med"/>
            </a:ln>
          </p:spPr>
          <p:txBody>
            <a:bodyPr wrap="none" anchor="ctr">
              <a:prstTxWarp prst="textNoShape">
                <a:avLst/>
              </a:prstTxWarp>
            </a:bodyPr>
            <a:lstStyle/>
            <a:p>
              <a:endParaRPr lang="en-US"/>
            </a:p>
          </p:txBody>
        </p:sp>
        <p:sp>
          <p:nvSpPr>
            <p:cNvPr id="106508" name="Line 10"/>
            <p:cNvSpPr>
              <a:spLocks noChangeShapeType="1"/>
            </p:cNvSpPr>
            <p:nvPr/>
          </p:nvSpPr>
          <p:spPr bwMode="auto">
            <a:xfrm flipV="1">
              <a:off x="1680" y="1776"/>
              <a:ext cx="3360" cy="1296"/>
            </a:xfrm>
            <a:prstGeom prst="line">
              <a:avLst/>
            </a:prstGeom>
            <a:noFill/>
            <a:ln w="57150">
              <a:solidFill>
                <a:srgbClr val="FF0000"/>
              </a:solidFill>
              <a:round/>
              <a:headEnd/>
              <a:tailEnd type="triangle" w="med" len="med"/>
            </a:ln>
          </p:spPr>
          <p:txBody>
            <a:bodyPr wrap="none" anchor="ctr">
              <a:prstTxWarp prst="textNoShape">
                <a:avLst/>
              </a:prstTxWarp>
            </a:bodyPr>
            <a:lstStyle/>
            <a:p>
              <a:endParaRPr lang="en-US"/>
            </a:p>
          </p:txBody>
        </p:sp>
        <p:sp>
          <p:nvSpPr>
            <p:cNvPr id="106509" name="Line 11"/>
            <p:cNvSpPr>
              <a:spLocks noChangeShapeType="1"/>
            </p:cNvSpPr>
            <p:nvPr/>
          </p:nvSpPr>
          <p:spPr bwMode="auto">
            <a:xfrm flipV="1">
              <a:off x="1680" y="3072"/>
              <a:ext cx="1584" cy="96"/>
            </a:xfrm>
            <a:prstGeom prst="line">
              <a:avLst/>
            </a:prstGeom>
            <a:noFill/>
            <a:ln w="57150">
              <a:solidFill>
                <a:srgbClr val="FF0000"/>
              </a:solidFill>
              <a:round/>
              <a:headEnd/>
              <a:tailEnd type="triangle" w="med" len="med"/>
            </a:ln>
          </p:spPr>
          <p:txBody>
            <a:bodyPr wrap="none" anchor="ctr">
              <a:prstTxWarp prst="textNoShape">
                <a:avLst/>
              </a:prstTxWarp>
            </a:bodyPr>
            <a:lstStyle/>
            <a:p>
              <a:endParaRPr lang="en-US"/>
            </a:p>
          </p:txBody>
        </p:sp>
      </p:grpSp>
      <p:sp>
        <p:nvSpPr>
          <p:cNvPr id="106505" name="Footer Placeholder 11"/>
          <p:cNvSpPr>
            <a:spLocks noGrp="1"/>
          </p:cNvSpPr>
          <p:nvPr>
            <p:ph type="ftr" sz="quarter" idx="11"/>
          </p:nvPr>
        </p:nvSpPr>
        <p:spPr>
          <a:noFill/>
        </p:spPr>
        <p:txBody>
          <a:bodyPr/>
          <a:lstStyle/>
          <a:p>
            <a:r>
              <a:rPr lang="en-US" smtClean="0">
                <a:latin typeface="Times" pitchFamily="-105" charset="0"/>
              </a:rPr>
              <a:t>Talley SIO 210 (2016)</a:t>
            </a:r>
            <a:endParaRPr lang="en-US">
              <a:latin typeface="Times" pitchFamily="-105" charset="0"/>
            </a:endParaRPr>
          </a:p>
        </p:txBody>
      </p:sp>
      <p:sp>
        <p:nvSpPr>
          <p:cNvPr id="106506" name="Slide Number Placeholder 12"/>
          <p:cNvSpPr>
            <a:spLocks noGrp="1"/>
          </p:cNvSpPr>
          <p:nvPr>
            <p:ph type="sldNum" sz="quarter" idx="12"/>
          </p:nvPr>
        </p:nvSpPr>
        <p:spPr>
          <a:noFill/>
        </p:spPr>
        <p:txBody>
          <a:bodyPr/>
          <a:lstStyle/>
          <a:p>
            <a:fld id="{315C872D-00E1-CC4C-A2AC-2631C3A470BD}" type="slidenum">
              <a:rPr lang="en-US" smtClean="0">
                <a:latin typeface="Times" pitchFamily="-105" charset="0"/>
              </a:rPr>
              <a:pPr/>
              <a:t>48</a:t>
            </a:fld>
            <a:endParaRPr lang="en-US" smtClean="0">
              <a:latin typeface="Times" pitchFamily="-105" charset="0"/>
            </a:endParaRPr>
          </a:p>
        </p:txBody>
      </p:sp>
      <p:sp>
        <p:nvSpPr>
          <p:cNvPr id="14" name="Date Placeholder 13"/>
          <p:cNvSpPr>
            <a:spLocks noGrp="1"/>
          </p:cNvSpPr>
          <p:nvPr>
            <p:ph type="dt" sz="half" idx="10"/>
          </p:nvPr>
        </p:nvSpPr>
        <p:spPr/>
        <p:txBody>
          <a:bodyPr/>
          <a:lstStyle/>
          <a:p>
            <a:pPr>
              <a:defRPr/>
            </a:pPr>
            <a:fld id="{AAB0DADF-CB0E-1447-892E-B2E62E25AC58}" type="datetime1">
              <a:rPr lang="en-US" smtClean="0"/>
              <a:t>11/28/16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8546" name="Title 1"/>
          <p:cNvSpPr>
            <a:spLocks noGrp="1"/>
          </p:cNvSpPr>
          <p:nvPr>
            <p:ph type="title"/>
          </p:nvPr>
        </p:nvSpPr>
        <p:spPr>
          <a:xfrm>
            <a:off x="0" y="0"/>
            <a:ext cx="9144000" cy="1066800"/>
          </a:xfrm>
        </p:spPr>
        <p:txBody>
          <a:bodyPr/>
          <a:lstStyle/>
          <a:p>
            <a:r>
              <a:rPr lang="en-US" sz="3200" smtClean="0">
                <a:ea typeface="ＭＳ Ｐゴシック" pitchFamily="-105" charset="-128"/>
                <a:cs typeface="ＭＳ Ｐゴシック" pitchFamily="-105" charset="-128"/>
              </a:rPr>
              <a:t>LCDW warm water upwells and comes close to Antarctic ice shelves</a:t>
            </a:r>
          </a:p>
        </p:txBody>
      </p:sp>
      <p:grpSp>
        <p:nvGrpSpPr>
          <p:cNvPr id="108547" name="Group 9"/>
          <p:cNvGrpSpPr>
            <a:grpSpLocks/>
          </p:cNvGrpSpPr>
          <p:nvPr/>
        </p:nvGrpSpPr>
        <p:grpSpPr bwMode="auto">
          <a:xfrm>
            <a:off x="228600" y="1295400"/>
            <a:ext cx="4030663" cy="4772025"/>
            <a:chOff x="4898793" y="1585359"/>
            <a:chExt cx="4030782" cy="4772779"/>
          </a:xfrm>
        </p:grpSpPr>
        <p:pic>
          <p:nvPicPr>
            <p:cNvPr id="108554" name="Picture 7" descr="f13-15ad-9780750645522"/>
            <p:cNvPicPr>
              <a:picLocks noChangeAspect="1" noChangeArrowheads="1"/>
            </p:cNvPicPr>
            <p:nvPr/>
          </p:nvPicPr>
          <p:blipFill>
            <a:blip r:embed="rId3"/>
            <a:srcRect r="49025" b="49011"/>
            <a:stretch>
              <a:fillRect/>
            </a:stretch>
          </p:blipFill>
          <p:spPr bwMode="auto">
            <a:xfrm>
              <a:off x="4898793" y="1585359"/>
              <a:ext cx="4030782" cy="4719092"/>
            </a:xfrm>
            <a:prstGeom prst="rect">
              <a:avLst/>
            </a:prstGeom>
            <a:noFill/>
            <a:ln w="9525">
              <a:noFill/>
              <a:miter lim="800000"/>
              <a:headEnd/>
              <a:tailEnd/>
            </a:ln>
          </p:spPr>
        </p:pic>
        <p:sp>
          <p:nvSpPr>
            <p:cNvPr id="108555" name="TextBox 5"/>
            <p:cNvSpPr txBox="1">
              <a:spLocks noChangeArrowheads="1"/>
            </p:cNvSpPr>
            <p:nvPr/>
          </p:nvSpPr>
          <p:spPr bwMode="auto">
            <a:xfrm>
              <a:off x="5364832" y="6019584"/>
              <a:ext cx="3084424" cy="338554"/>
            </a:xfrm>
            <a:prstGeom prst="rect">
              <a:avLst/>
            </a:prstGeom>
            <a:noFill/>
            <a:ln w="9525">
              <a:noFill/>
              <a:miter lim="800000"/>
              <a:headEnd/>
              <a:tailEnd/>
            </a:ln>
          </p:spPr>
          <p:txBody>
            <a:bodyPr>
              <a:prstTxWarp prst="textNoShape">
                <a:avLst/>
              </a:prstTxWarp>
              <a:spAutoFit/>
            </a:bodyPr>
            <a:lstStyle/>
            <a:p>
              <a:r>
                <a:rPr lang="en-US" sz="1600">
                  <a:solidFill>
                    <a:srgbClr val="161616"/>
                  </a:solidFill>
                </a:rPr>
                <a:t>Orsi and Whitworth (2005)</a:t>
              </a:r>
            </a:p>
          </p:txBody>
        </p:sp>
      </p:grpSp>
      <p:grpSp>
        <p:nvGrpSpPr>
          <p:cNvPr id="108548" name="Group 14"/>
          <p:cNvGrpSpPr>
            <a:grpSpLocks/>
          </p:cNvGrpSpPr>
          <p:nvPr/>
        </p:nvGrpSpPr>
        <p:grpSpPr bwMode="auto">
          <a:xfrm>
            <a:off x="4343400" y="1371600"/>
            <a:ext cx="5484813" cy="4764088"/>
            <a:chOff x="86464" y="1751528"/>
            <a:chExt cx="5859395" cy="5077155"/>
          </a:xfrm>
        </p:grpSpPr>
        <p:pic>
          <p:nvPicPr>
            <p:cNvPr id="108551" name="Picture 8" descr="rignot_iceloss.tiff"/>
            <p:cNvPicPr>
              <a:picLocks noChangeAspect="1"/>
            </p:cNvPicPr>
            <p:nvPr/>
          </p:nvPicPr>
          <p:blipFill>
            <a:blip r:embed="rId4"/>
            <a:srcRect l="6898" r="8212"/>
            <a:stretch>
              <a:fillRect/>
            </a:stretch>
          </p:blipFill>
          <p:spPr bwMode="auto">
            <a:xfrm>
              <a:off x="201675" y="1751528"/>
              <a:ext cx="4681158" cy="4468458"/>
            </a:xfrm>
            <a:prstGeom prst="rect">
              <a:avLst/>
            </a:prstGeom>
            <a:noFill/>
            <a:ln w="9525">
              <a:noFill/>
              <a:miter lim="800000"/>
              <a:headEnd/>
              <a:tailEnd/>
            </a:ln>
          </p:spPr>
        </p:pic>
        <p:sp>
          <p:nvSpPr>
            <p:cNvPr id="108552" name="TextBox 10"/>
            <p:cNvSpPr txBox="1">
              <a:spLocks noChangeArrowheads="1"/>
            </p:cNvSpPr>
            <p:nvPr/>
          </p:nvSpPr>
          <p:spPr bwMode="auto">
            <a:xfrm>
              <a:off x="2498561" y="6435082"/>
              <a:ext cx="3447298" cy="393601"/>
            </a:xfrm>
            <a:prstGeom prst="rect">
              <a:avLst/>
            </a:prstGeom>
            <a:noFill/>
            <a:ln w="9525">
              <a:noFill/>
              <a:miter lim="800000"/>
              <a:headEnd/>
              <a:tailEnd/>
            </a:ln>
          </p:spPr>
          <p:txBody>
            <a:bodyPr>
              <a:prstTxWarp prst="textNoShape">
                <a:avLst/>
              </a:prstTxWarp>
              <a:spAutoFit/>
            </a:bodyPr>
            <a:lstStyle/>
            <a:p>
              <a:r>
                <a:rPr lang="en-US"/>
                <a:t>Rignot et al. (2008)</a:t>
              </a:r>
            </a:p>
          </p:txBody>
        </p:sp>
        <p:sp>
          <p:nvSpPr>
            <p:cNvPr id="108553" name="TextBox 11"/>
            <p:cNvSpPr txBox="1">
              <a:spLocks noChangeArrowheads="1"/>
            </p:cNvSpPr>
            <p:nvPr/>
          </p:nvSpPr>
          <p:spPr bwMode="auto">
            <a:xfrm>
              <a:off x="86464" y="5973417"/>
              <a:ext cx="3906263" cy="688801"/>
            </a:xfrm>
            <a:prstGeom prst="rect">
              <a:avLst/>
            </a:prstGeom>
            <a:noFill/>
            <a:ln w="9525">
              <a:noFill/>
              <a:miter lim="800000"/>
              <a:headEnd/>
              <a:tailEnd/>
            </a:ln>
          </p:spPr>
          <p:txBody>
            <a:bodyPr>
              <a:prstTxWarp prst="textNoShape">
                <a:avLst/>
              </a:prstTxWarp>
              <a:spAutoFit/>
            </a:bodyPr>
            <a:lstStyle/>
            <a:p>
              <a:r>
                <a:rPr lang="en-US" sz="1800" dirty="0">
                  <a:solidFill>
                    <a:srgbClr val="161616"/>
                  </a:solidFill>
                </a:rPr>
                <a:t>Ice sheet mass balances</a:t>
              </a:r>
            </a:p>
            <a:p>
              <a:r>
                <a:rPr lang="en-US" sz="1800" dirty="0" err="1">
                  <a:solidFill>
                    <a:srgbClr val="161616"/>
                  </a:solidFill>
                  <a:sym typeface="Wingdings" pitchFamily="-105" charset="2"/>
                </a:rPr>
                <a:t></a:t>
              </a:r>
              <a:r>
                <a:rPr lang="en-US" sz="1800" dirty="0">
                  <a:solidFill>
                    <a:srgbClr val="161616"/>
                  </a:solidFill>
                  <a:sym typeface="Wingdings" pitchFamily="-105" charset="2"/>
                </a:rPr>
                <a:t> sea level (</a:t>
              </a:r>
              <a:r>
                <a:rPr lang="en-US" sz="1800" dirty="0" err="1">
                  <a:solidFill>
                    <a:srgbClr val="161616"/>
                  </a:solidFill>
                  <a:sym typeface="Wingdings" pitchFamily="-105" charset="2"/>
                </a:rPr>
                <a:t>Rignot</a:t>
              </a:r>
              <a:r>
                <a:rPr lang="en-US" sz="1800" dirty="0">
                  <a:solidFill>
                    <a:srgbClr val="161616"/>
                  </a:solidFill>
                  <a:sym typeface="Wingdings" pitchFamily="-105" charset="2"/>
                </a:rPr>
                <a:t> et al.</a:t>
              </a:r>
              <a:r>
                <a:rPr lang="en-US" sz="1800" dirty="0" smtClean="0">
                  <a:solidFill>
                    <a:srgbClr val="161616"/>
                  </a:solidFill>
                  <a:sym typeface="Wingdings" pitchFamily="-105" charset="2"/>
                </a:rPr>
                <a:t>,2008)</a:t>
              </a:r>
              <a:endParaRPr lang="en-US" sz="1800" dirty="0">
                <a:solidFill>
                  <a:srgbClr val="161616"/>
                </a:solidFill>
              </a:endParaRPr>
            </a:p>
          </p:txBody>
        </p:sp>
      </p:grpSp>
      <p:sp>
        <p:nvSpPr>
          <p:cNvPr id="108549" name="Slide Number Placeholder 9"/>
          <p:cNvSpPr>
            <a:spLocks noGrp="1"/>
          </p:cNvSpPr>
          <p:nvPr>
            <p:ph type="sldNum" sz="quarter" idx="12"/>
          </p:nvPr>
        </p:nvSpPr>
        <p:spPr>
          <a:noFill/>
        </p:spPr>
        <p:txBody>
          <a:bodyPr/>
          <a:lstStyle/>
          <a:p>
            <a:fld id="{D6E05A51-AD04-E64F-B138-A596E08726A4}" type="slidenum">
              <a:rPr lang="en-US" smtClean="0">
                <a:latin typeface="Times" pitchFamily="-105" charset="0"/>
              </a:rPr>
              <a:pPr/>
              <a:t>49</a:t>
            </a:fld>
            <a:endParaRPr lang="en-US" smtClean="0">
              <a:latin typeface="Times" pitchFamily="-105" charset="0"/>
            </a:endParaRPr>
          </a:p>
        </p:txBody>
      </p:sp>
      <p:sp>
        <p:nvSpPr>
          <p:cNvPr id="108550" name="Footer Placeholder 10"/>
          <p:cNvSpPr>
            <a:spLocks noGrp="1"/>
          </p:cNvSpPr>
          <p:nvPr>
            <p:ph type="ftr" sz="quarter" idx="11"/>
          </p:nvPr>
        </p:nvSpPr>
        <p:spPr>
          <a:noFill/>
        </p:spPr>
        <p:txBody>
          <a:bodyPr/>
          <a:lstStyle/>
          <a:p>
            <a:r>
              <a:rPr lang="en-US" smtClean="0">
                <a:latin typeface="Times" pitchFamily="-105" charset="0"/>
              </a:rPr>
              <a:t>Talley SIO 210 (2016)</a:t>
            </a:r>
            <a:endParaRPr lang="en-US">
              <a:latin typeface="Times" pitchFamily="-105" charset="0"/>
            </a:endParaRPr>
          </a:p>
        </p:txBody>
      </p:sp>
      <p:sp>
        <p:nvSpPr>
          <p:cNvPr id="12" name="Date Placeholder 11"/>
          <p:cNvSpPr>
            <a:spLocks noGrp="1"/>
          </p:cNvSpPr>
          <p:nvPr>
            <p:ph type="dt" sz="half" idx="10"/>
          </p:nvPr>
        </p:nvSpPr>
        <p:spPr/>
        <p:txBody>
          <a:bodyPr/>
          <a:lstStyle/>
          <a:p>
            <a:pPr>
              <a:defRPr/>
            </a:pPr>
            <a:fld id="{BF82472A-D7DC-7347-A4E9-12D3ADCB600E}" type="datetime1">
              <a:rPr lang="en-US" smtClean="0"/>
              <a:t>11/28/16</a:t>
            </a:fld>
            <a:endParaRPr lang="en-US"/>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609600" y="0"/>
            <a:ext cx="8229600" cy="914400"/>
          </a:xfrm>
        </p:spPr>
        <p:txBody>
          <a:bodyPr/>
          <a:lstStyle/>
          <a:p>
            <a:pPr eaLnBrk="1" hangingPunct="1"/>
            <a:r>
              <a:rPr lang="en-US" smtClean="0">
                <a:ea typeface="ＭＳ Ｐゴシック" pitchFamily="-105" charset="-128"/>
                <a:cs typeface="ＭＳ Ｐゴシック" pitchFamily="-105" charset="-128"/>
              </a:rPr>
              <a:t>Dynamics: Ekman pumping</a:t>
            </a:r>
          </a:p>
        </p:txBody>
      </p:sp>
      <p:sp>
        <p:nvSpPr>
          <p:cNvPr id="23555" name="Text Box 8"/>
          <p:cNvSpPr txBox="1">
            <a:spLocks noChangeArrowheads="1"/>
          </p:cNvSpPr>
          <p:nvPr/>
        </p:nvSpPr>
        <p:spPr bwMode="auto">
          <a:xfrm>
            <a:off x="0" y="4495800"/>
            <a:ext cx="9144000" cy="1938338"/>
          </a:xfrm>
          <a:prstGeom prst="rect">
            <a:avLst/>
          </a:prstGeom>
          <a:noFill/>
          <a:ln w="9525">
            <a:noFill/>
            <a:miter lim="800000"/>
            <a:headEnd/>
            <a:tailEnd/>
          </a:ln>
        </p:spPr>
        <p:txBody>
          <a:bodyPr>
            <a:prstTxWarp prst="textNoShape">
              <a:avLst/>
            </a:prstTxWarp>
            <a:spAutoFit/>
          </a:bodyPr>
          <a:lstStyle/>
          <a:p>
            <a:pPr>
              <a:spcBef>
                <a:spcPct val="50000"/>
              </a:spcBef>
              <a:defRPr/>
            </a:pPr>
            <a:r>
              <a:rPr lang="en-US" sz="2000" dirty="0">
                <a:solidFill>
                  <a:srgbClr val="000000"/>
                </a:solidFill>
                <a:latin typeface="+mn-lt"/>
              </a:rPr>
              <a:t>Westerly winds, which decrease in strength towards Antarctica and become easterlies and “katabatic” winds (very cold, continental winds)</a:t>
            </a:r>
          </a:p>
          <a:p>
            <a:pPr>
              <a:spcBef>
                <a:spcPct val="50000"/>
              </a:spcBef>
              <a:buFont typeface="Wingdings" pitchFamily="-65" charset="2"/>
              <a:buChar char="à"/>
              <a:defRPr/>
            </a:pPr>
            <a:r>
              <a:rPr lang="en-US" sz="2000" dirty="0">
                <a:solidFill>
                  <a:srgbClr val="000000"/>
                </a:solidFill>
                <a:latin typeface="+mn-lt"/>
              </a:rPr>
              <a:t>equatorward Ekman transport, Ekman downwelling north of ACC</a:t>
            </a:r>
          </a:p>
          <a:p>
            <a:pPr>
              <a:spcBef>
                <a:spcPct val="50000"/>
              </a:spcBef>
              <a:buFont typeface="Wingdings" pitchFamily="-65" charset="2"/>
              <a:buChar char="à"/>
              <a:defRPr/>
            </a:pPr>
            <a:r>
              <a:rPr lang="en-US" sz="2000" dirty="0">
                <a:solidFill>
                  <a:srgbClr val="000000"/>
                </a:solidFill>
                <a:latin typeface="+mn-lt"/>
              </a:rPr>
              <a:t>AND Ekman upwelling south of the maximum westerly winds</a:t>
            </a:r>
          </a:p>
        </p:txBody>
      </p:sp>
      <p:sp>
        <p:nvSpPr>
          <p:cNvPr id="23556" name="TextBox 8"/>
          <p:cNvSpPr txBox="1">
            <a:spLocks noChangeArrowheads="1"/>
          </p:cNvSpPr>
          <p:nvPr/>
        </p:nvSpPr>
        <p:spPr bwMode="auto">
          <a:xfrm>
            <a:off x="6858000" y="6400800"/>
            <a:ext cx="2286000" cy="457200"/>
          </a:xfrm>
          <a:prstGeom prst="rect">
            <a:avLst/>
          </a:prstGeom>
          <a:noFill/>
          <a:ln w="9525">
            <a:noFill/>
            <a:miter lim="800000"/>
            <a:headEnd/>
            <a:tailEnd/>
          </a:ln>
        </p:spPr>
        <p:txBody>
          <a:bodyPr>
            <a:prstTxWarp prst="textNoShape">
              <a:avLst/>
            </a:prstTxWarp>
            <a:spAutoFit/>
          </a:bodyPr>
          <a:lstStyle/>
          <a:p>
            <a:r>
              <a:rPr lang="en-US">
                <a:solidFill>
                  <a:srgbClr val="000000"/>
                </a:solidFill>
              </a:rPr>
              <a:t>DPO Fig. 13.2</a:t>
            </a:r>
          </a:p>
        </p:txBody>
      </p:sp>
      <p:pic>
        <p:nvPicPr>
          <p:cNvPr id="23557" name="Picture 9" descr="fig13.2_windcurl_buoyancy_equidistant_DPO_color.pdf"/>
          <p:cNvPicPr>
            <a:picLocks noChangeAspect="1"/>
          </p:cNvPicPr>
          <p:nvPr/>
        </p:nvPicPr>
        <p:blipFill>
          <a:blip r:embed="rId3"/>
          <a:srcRect l="5753" b="70000"/>
          <a:stretch>
            <a:fillRect/>
          </a:stretch>
        </p:blipFill>
        <p:spPr bwMode="auto">
          <a:xfrm>
            <a:off x="228600" y="1066800"/>
            <a:ext cx="8323263" cy="3429000"/>
          </a:xfrm>
          <a:prstGeom prst="rect">
            <a:avLst/>
          </a:prstGeom>
          <a:solidFill>
            <a:schemeClr val="tx1"/>
          </a:solidFill>
          <a:ln w="9525">
            <a:noFill/>
            <a:miter lim="800000"/>
            <a:headEnd/>
            <a:tailEnd/>
          </a:ln>
        </p:spPr>
      </p:pic>
      <p:sp>
        <p:nvSpPr>
          <p:cNvPr id="23558" name="Footer Placeholder 5"/>
          <p:cNvSpPr>
            <a:spLocks noGrp="1"/>
          </p:cNvSpPr>
          <p:nvPr>
            <p:ph type="ftr" sz="quarter" idx="11"/>
          </p:nvPr>
        </p:nvSpPr>
        <p:spPr>
          <a:noFill/>
        </p:spPr>
        <p:txBody>
          <a:bodyPr/>
          <a:lstStyle/>
          <a:p>
            <a:r>
              <a:rPr lang="en-US" smtClean="0">
                <a:latin typeface="Times" pitchFamily="-105" charset="0"/>
              </a:rPr>
              <a:t>Talley SIO 210 (2016)</a:t>
            </a:r>
            <a:endParaRPr lang="en-US">
              <a:latin typeface="Times" pitchFamily="-105" charset="0"/>
            </a:endParaRPr>
          </a:p>
        </p:txBody>
      </p:sp>
      <p:sp>
        <p:nvSpPr>
          <p:cNvPr id="23559" name="Slide Number Placeholder 6"/>
          <p:cNvSpPr>
            <a:spLocks noGrp="1"/>
          </p:cNvSpPr>
          <p:nvPr>
            <p:ph type="sldNum" sz="quarter" idx="12"/>
          </p:nvPr>
        </p:nvSpPr>
        <p:spPr>
          <a:noFill/>
        </p:spPr>
        <p:txBody>
          <a:bodyPr/>
          <a:lstStyle/>
          <a:p>
            <a:fld id="{6B2C5AD4-34B4-6F4E-8599-A6BF8D64A3F5}" type="slidenum">
              <a:rPr lang="en-US" smtClean="0">
                <a:latin typeface="Times" pitchFamily="-105" charset="0"/>
              </a:rPr>
              <a:pPr/>
              <a:t>5</a:t>
            </a:fld>
            <a:endParaRPr lang="en-US" smtClean="0">
              <a:latin typeface="Times" pitchFamily="-105" charset="0"/>
            </a:endParaRPr>
          </a:p>
        </p:txBody>
      </p:sp>
      <p:sp>
        <p:nvSpPr>
          <p:cNvPr id="8" name="Date Placeholder 7"/>
          <p:cNvSpPr>
            <a:spLocks noGrp="1"/>
          </p:cNvSpPr>
          <p:nvPr>
            <p:ph type="dt" sz="half" idx="10"/>
          </p:nvPr>
        </p:nvSpPr>
        <p:spPr/>
        <p:txBody>
          <a:bodyPr/>
          <a:lstStyle/>
          <a:p>
            <a:pPr>
              <a:defRPr/>
            </a:pPr>
            <a:fld id="{04792020-9E68-A14A-BD8F-FF4616B704AC}" type="datetime1">
              <a:rPr lang="en-US" smtClean="0"/>
              <a:t>11/28/16</a:t>
            </a:fld>
            <a:endParaRPr 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1143000" y="0"/>
            <a:ext cx="7086600" cy="381000"/>
          </a:xfrm>
        </p:spPr>
        <p:txBody>
          <a:bodyPr/>
          <a:lstStyle/>
          <a:p>
            <a:pPr eaLnBrk="1" hangingPunct="1"/>
            <a:r>
              <a:rPr lang="en-US" smtClean="0">
                <a:ea typeface="ＭＳ Ｐゴシック" pitchFamily="-105" charset="-128"/>
                <a:cs typeface="ＭＳ Ｐゴシック" pitchFamily="-105" charset="-128"/>
              </a:rPr>
              <a:t>Antarctic Bottom Water</a:t>
            </a:r>
          </a:p>
        </p:txBody>
      </p:sp>
      <p:grpSp>
        <p:nvGrpSpPr>
          <p:cNvPr id="110595" name="Group 3"/>
          <p:cNvGrpSpPr>
            <a:grpSpLocks/>
          </p:cNvGrpSpPr>
          <p:nvPr/>
        </p:nvGrpSpPr>
        <p:grpSpPr bwMode="auto">
          <a:xfrm>
            <a:off x="152400" y="5791200"/>
            <a:ext cx="1066800" cy="1066800"/>
            <a:chOff x="1152" y="816"/>
            <a:chExt cx="1104" cy="1152"/>
          </a:xfrm>
        </p:grpSpPr>
        <p:pic>
          <p:nvPicPr>
            <p:cNvPr id="110611" name="Picture 4"/>
            <p:cNvPicPr>
              <a:picLocks noChangeAspect="1" noChangeArrowheads="1"/>
            </p:cNvPicPr>
            <p:nvPr/>
          </p:nvPicPr>
          <p:blipFill>
            <a:blip r:embed="rId3"/>
            <a:srcRect/>
            <a:stretch>
              <a:fillRect/>
            </a:stretch>
          </p:blipFill>
          <p:spPr bwMode="auto">
            <a:xfrm>
              <a:off x="1152" y="816"/>
              <a:ext cx="1104" cy="1152"/>
            </a:xfrm>
            <a:prstGeom prst="rect">
              <a:avLst/>
            </a:prstGeom>
            <a:noFill/>
            <a:ln w="9525">
              <a:noFill/>
              <a:miter lim="800000"/>
              <a:headEnd/>
              <a:tailEnd/>
            </a:ln>
          </p:spPr>
        </p:pic>
        <p:sp>
          <p:nvSpPr>
            <p:cNvPr id="110612" name="Line 5"/>
            <p:cNvSpPr>
              <a:spLocks noChangeShapeType="1"/>
            </p:cNvSpPr>
            <p:nvPr/>
          </p:nvSpPr>
          <p:spPr bwMode="auto">
            <a:xfrm>
              <a:off x="1440" y="1008"/>
              <a:ext cx="240" cy="240"/>
            </a:xfrm>
            <a:prstGeom prst="line">
              <a:avLst/>
            </a:prstGeom>
            <a:noFill/>
            <a:ln w="76200">
              <a:solidFill>
                <a:srgbClr val="FF0000"/>
              </a:solidFill>
              <a:round/>
              <a:headEnd/>
              <a:tailEnd/>
            </a:ln>
          </p:spPr>
          <p:txBody>
            <a:bodyPr wrap="none" anchor="ctr">
              <a:prstTxWarp prst="textNoShape">
                <a:avLst/>
              </a:prstTxWarp>
            </a:bodyPr>
            <a:lstStyle/>
            <a:p>
              <a:endParaRPr lang="en-US"/>
            </a:p>
          </p:txBody>
        </p:sp>
      </p:grpSp>
      <p:pic>
        <p:nvPicPr>
          <p:cNvPr id="110596" name="Picture 6"/>
          <p:cNvPicPr>
            <a:picLocks noChangeAspect="1" noChangeArrowheads="1"/>
          </p:cNvPicPr>
          <p:nvPr/>
        </p:nvPicPr>
        <p:blipFill>
          <a:blip r:embed="rId4"/>
          <a:srcRect l="1927" t="8743" r="1758"/>
          <a:stretch>
            <a:fillRect/>
          </a:stretch>
        </p:blipFill>
        <p:spPr bwMode="auto">
          <a:xfrm>
            <a:off x="2438400" y="762000"/>
            <a:ext cx="6705600" cy="4902200"/>
          </a:xfrm>
          <a:prstGeom prst="rect">
            <a:avLst/>
          </a:prstGeom>
          <a:noFill/>
          <a:ln w="9525">
            <a:noFill/>
            <a:miter lim="800000"/>
            <a:headEnd/>
            <a:tailEnd/>
          </a:ln>
        </p:spPr>
      </p:pic>
      <p:sp>
        <p:nvSpPr>
          <p:cNvPr id="110597" name="Text Box 7"/>
          <p:cNvSpPr txBox="1">
            <a:spLocks noChangeArrowheads="1"/>
          </p:cNvSpPr>
          <p:nvPr/>
        </p:nvSpPr>
        <p:spPr bwMode="auto">
          <a:xfrm>
            <a:off x="5334000" y="6248400"/>
            <a:ext cx="3352800" cy="396875"/>
          </a:xfrm>
          <a:prstGeom prst="rect">
            <a:avLst/>
          </a:prstGeom>
          <a:noFill/>
          <a:ln w="9525">
            <a:noFill/>
            <a:miter lim="800000"/>
            <a:headEnd/>
            <a:tailEnd/>
          </a:ln>
        </p:spPr>
        <p:txBody>
          <a:bodyPr>
            <a:prstTxWarp prst="textNoShape">
              <a:avLst/>
            </a:prstTxWarp>
            <a:spAutoFit/>
          </a:bodyPr>
          <a:lstStyle/>
          <a:p>
            <a:pPr>
              <a:spcBef>
                <a:spcPct val="50000"/>
              </a:spcBef>
            </a:pPr>
            <a:r>
              <a:rPr lang="en-US" sz="2000" dirty="0">
                <a:solidFill>
                  <a:srgbClr val="000000"/>
                </a:solidFill>
              </a:rPr>
              <a:t>http://</a:t>
            </a:r>
            <a:r>
              <a:rPr lang="en-US" sz="2000" dirty="0" err="1">
                <a:solidFill>
                  <a:srgbClr val="000000"/>
                </a:solidFill>
              </a:rPr>
              <a:t>woceatlas.tamu.edu</a:t>
            </a:r>
            <a:endParaRPr lang="en-US" dirty="0">
              <a:solidFill>
                <a:srgbClr val="000000"/>
              </a:solidFill>
            </a:endParaRPr>
          </a:p>
        </p:txBody>
      </p:sp>
      <p:sp>
        <p:nvSpPr>
          <p:cNvPr id="110598" name="Text Box 13"/>
          <p:cNvSpPr txBox="1">
            <a:spLocks noChangeArrowheads="1"/>
          </p:cNvSpPr>
          <p:nvPr/>
        </p:nvSpPr>
        <p:spPr bwMode="auto">
          <a:xfrm>
            <a:off x="0" y="3733800"/>
            <a:ext cx="2133600" cy="2032000"/>
          </a:xfrm>
          <a:prstGeom prst="rect">
            <a:avLst/>
          </a:prstGeom>
          <a:noFill/>
          <a:ln w="9525">
            <a:noFill/>
            <a:miter lim="800000"/>
            <a:headEnd/>
            <a:tailEnd/>
          </a:ln>
        </p:spPr>
        <p:txBody>
          <a:bodyPr>
            <a:prstTxWarp prst="textNoShape">
              <a:avLst/>
            </a:prstTxWarp>
            <a:spAutoFit/>
          </a:bodyPr>
          <a:lstStyle/>
          <a:p>
            <a:pPr>
              <a:spcBef>
                <a:spcPct val="50000"/>
              </a:spcBef>
            </a:pPr>
            <a:r>
              <a:rPr lang="en-US" sz="1800">
                <a:solidFill>
                  <a:srgbClr val="000000"/>
                </a:solidFill>
              </a:rPr>
              <a:t>Weddell Sea Deep Water </a:t>
            </a:r>
          </a:p>
          <a:p>
            <a:pPr>
              <a:spcBef>
                <a:spcPct val="50000"/>
              </a:spcBef>
            </a:pPr>
            <a:endParaRPr lang="en-US" sz="1800">
              <a:solidFill>
                <a:srgbClr val="000000"/>
              </a:solidFill>
            </a:endParaRPr>
          </a:p>
          <a:p>
            <a:pPr>
              <a:spcBef>
                <a:spcPct val="50000"/>
              </a:spcBef>
            </a:pPr>
            <a:r>
              <a:rPr lang="en-US" sz="1800">
                <a:solidFill>
                  <a:srgbClr val="000000"/>
                </a:solidFill>
              </a:rPr>
              <a:t>Antarctic Bottom Water (low salinity, cold bottom layer)</a:t>
            </a:r>
            <a:endParaRPr lang="en-US">
              <a:solidFill>
                <a:srgbClr val="000000"/>
              </a:solidFill>
            </a:endParaRPr>
          </a:p>
        </p:txBody>
      </p:sp>
      <p:sp>
        <p:nvSpPr>
          <p:cNvPr id="110599" name="Line 19"/>
          <p:cNvSpPr>
            <a:spLocks noChangeShapeType="1"/>
          </p:cNvSpPr>
          <p:nvPr/>
        </p:nvSpPr>
        <p:spPr bwMode="auto">
          <a:xfrm>
            <a:off x="2209800" y="4572000"/>
            <a:ext cx="4419600" cy="304800"/>
          </a:xfrm>
          <a:prstGeom prst="line">
            <a:avLst/>
          </a:prstGeom>
          <a:noFill/>
          <a:ln w="57150">
            <a:solidFill>
              <a:srgbClr val="FF0000"/>
            </a:solidFill>
            <a:round/>
            <a:headEnd/>
            <a:tailEnd type="triangle" w="med" len="med"/>
          </a:ln>
        </p:spPr>
        <p:txBody>
          <a:bodyPr wrap="none" anchor="ctr">
            <a:prstTxWarp prst="textNoShape">
              <a:avLst/>
            </a:prstTxWarp>
          </a:bodyPr>
          <a:lstStyle/>
          <a:p>
            <a:endParaRPr lang="en-US"/>
          </a:p>
        </p:txBody>
      </p:sp>
      <p:sp>
        <p:nvSpPr>
          <p:cNvPr id="110600" name="Line 20"/>
          <p:cNvSpPr>
            <a:spLocks noChangeShapeType="1"/>
          </p:cNvSpPr>
          <p:nvPr/>
        </p:nvSpPr>
        <p:spPr bwMode="auto">
          <a:xfrm flipV="1">
            <a:off x="1981200" y="3733800"/>
            <a:ext cx="1447800" cy="609600"/>
          </a:xfrm>
          <a:prstGeom prst="line">
            <a:avLst/>
          </a:prstGeom>
          <a:noFill/>
          <a:ln w="57150">
            <a:solidFill>
              <a:srgbClr val="FF0000"/>
            </a:solidFill>
            <a:round/>
            <a:headEnd/>
            <a:tailEnd type="triangle" w="med" len="med"/>
          </a:ln>
        </p:spPr>
        <p:txBody>
          <a:bodyPr wrap="none" anchor="ctr">
            <a:prstTxWarp prst="textNoShape">
              <a:avLst/>
            </a:prstTxWarp>
          </a:bodyPr>
          <a:lstStyle/>
          <a:p>
            <a:endParaRPr lang="en-US"/>
          </a:p>
        </p:txBody>
      </p:sp>
      <p:sp>
        <p:nvSpPr>
          <p:cNvPr id="110601" name="Text Box 21"/>
          <p:cNvSpPr txBox="1">
            <a:spLocks noChangeArrowheads="1"/>
          </p:cNvSpPr>
          <p:nvPr/>
        </p:nvSpPr>
        <p:spPr bwMode="auto">
          <a:xfrm>
            <a:off x="7315200" y="2667000"/>
            <a:ext cx="990600" cy="396875"/>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rgbClr val="000000"/>
                </a:solidFill>
              </a:rPr>
              <a:t>AAIW</a:t>
            </a:r>
            <a:endParaRPr lang="en-US"/>
          </a:p>
        </p:txBody>
      </p:sp>
      <p:sp>
        <p:nvSpPr>
          <p:cNvPr id="110602" name="Text Box 22"/>
          <p:cNvSpPr txBox="1">
            <a:spLocks noChangeArrowheads="1"/>
          </p:cNvSpPr>
          <p:nvPr/>
        </p:nvSpPr>
        <p:spPr bwMode="auto">
          <a:xfrm>
            <a:off x="7696200" y="3581400"/>
            <a:ext cx="990600" cy="396875"/>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rgbClr val="000000"/>
                </a:solidFill>
              </a:rPr>
              <a:t>NADW</a:t>
            </a:r>
            <a:endParaRPr lang="en-US"/>
          </a:p>
        </p:txBody>
      </p:sp>
      <p:sp>
        <p:nvSpPr>
          <p:cNvPr id="110603" name="Text Box 23"/>
          <p:cNvSpPr txBox="1">
            <a:spLocks noChangeArrowheads="1"/>
          </p:cNvSpPr>
          <p:nvPr/>
        </p:nvSpPr>
        <p:spPr bwMode="auto">
          <a:xfrm>
            <a:off x="5562600" y="3048000"/>
            <a:ext cx="990600" cy="396875"/>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rgbClr val="000000"/>
                </a:solidFill>
              </a:rPr>
              <a:t>LCDW</a:t>
            </a:r>
            <a:endParaRPr lang="en-US"/>
          </a:p>
        </p:txBody>
      </p:sp>
      <p:sp>
        <p:nvSpPr>
          <p:cNvPr id="110604" name="Text Box 24"/>
          <p:cNvSpPr txBox="1">
            <a:spLocks noChangeArrowheads="1"/>
          </p:cNvSpPr>
          <p:nvPr/>
        </p:nvSpPr>
        <p:spPr bwMode="auto">
          <a:xfrm>
            <a:off x="2743200" y="2590800"/>
            <a:ext cx="990600" cy="396875"/>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rgbClr val="000000"/>
                </a:solidFill>
              </a:rPr>
              <a:t>LCDW</a:t>
            </a:r>
            <a:endParaRPr lang="en-US"/>
          </a:p>
        </p:txBody>
      </p:sp>
      <p:sp>
        <p:nvSpPr>
          <p:cNvPr id="110605" name="Text Box 25"/>
          <p:cNvSpPr txBox="1">
            <a:spLocks noChangeArrowheads="1"/>
          </p:cNvSpPr>
          <p:nvPr/>
        </p:nvSpPr>
        <p:spPr bwMode="auto">
          <a:xfrm>
            <a:off x="6781800" y="4648200"/>
            <a:ext cx="990600" cy="396875"/>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rgbClr val="000000"/>
                </a:solidFill>
              </a:rPr>
              <a:t>AABW</a:t>
            </a:r>
            <a:endParaRPr lang="en-US"/>
          </a:p>
        </p:txBody>
      </p:sp>
      <p:sp>
        <p:nvSpPr>
          <p:cNvPr id="110606" name="Text Box 26"/>
          <p:cNvSpPr txBox="1">
            <a:spLocks noChangeArrowheads="1"/>
          </p:cNvSpPr>
          <p:nvPr/>
        </p:nvSpPr>
        <p:spPr bwMode="auto">
          <a:xfrm>
            <a:off x="3429000" y="4572000"/>
            <a:ext cx="990600" cy="396875"/>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rgbClr val="000000"/>
                </a:solidFill>
              </a:rPr>
              <a:t>WSBW</a:t>
            </a:r>
            <a:endParaRPr lang="en-US"/>
          </a:p>
        </p:txBody>
      </p:sp>
      <p:sp>
        <p:nvSpPr>
          <p:cNvPr id="110607" name="Text Box 27"/>
          <p:cNvSpPr txBox="1">
            <a:spLocks noChangeArrowheads="1"/>
          </p:cNvSpPr>
          <p:nvPr/>
        </p:nvSpPr>
        <p:spPr bwMode="auto">
          <a:xfrm>
            <a:off x="3962400" y="838200"/>
            <a:ext cx="990600" cy="396875"/>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rgbClr val="000000"/>
                </a:solidFill>
              </a:rPr>
              <a:t>ASW</a:t>
            </a:r>
            <a:endParaRPr lang="en-US"/>
          </a:p>
        </p:txBody>
      </p:sp>
      <p:sp>
        <p:nvSpPr>
          <p:cNvPr id="110608" name="Text Box 30"/>
          <p:cNvSpPr txBox="1">
            <a:spLocks noChangeArrowheads="1"/>
          </p:cNvSpPr>
          <p:nvPr/>
        </p:nvSpPr>
        <p:spPr bwMode="auto">
          <a:xfrm>
            <a:off x="3352800" y="3505200"/>
            <a:ext cx="990600" cy="396875"/>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rgbClr val="000000"/>
                </a:solidFill>
              </a:rPr>
              <a:t>WSDW</a:t>
            </a:r>
            <a:endParaRPr lang="en-US"/>
          </a:p>
        </p:txBody>
      </p:sp>
      <p:sp>
        <p:nvSpPr>
          <p:cNvPr id="110609" name="Footer Placeholder 18"/>
          <p:cNvSpPr>
            <a:spLocks noGrp="1"/>
          </p:cNvSpPr>
          <p:nvPr>
            <p:ph type="ftr" sz="quarter" idx="11"/>
          </p:nvPr>
        </p:nvSpPr>
        <p:spPr>
          <a:noFill/>
        </p:spPr>
        <p:txBody>
          <a:bodyPr/>
          <a:lstStyle/>
          <a:p>
            <a:r>
              <a:rPr lang="en-US" smtClean="0">
                <a:latin typeface="Times" pitchFamily="-105" charset="0"/>
              </a:rPr>
              <a:t>Talley SIO 210 (2016)</a:t>
            </a:r>
            <a:endParaRPr lang="en-US">
              <a:latin typeface="Times" pitchFamily="-105" charset="0"/>
            </a:endParaRPr>
          </a:p>
        </p:txBody>
      </p:sp>
      <p:sp>
        <p:nvSpPr>
          <p:cNvPr id="110610" name="Slide Number Placeholder 19"/>
          <p:cNvSpPr>
            <a:spLocks noGrp="1"/>
          </p:cNvSpPr>
          <p:nvPr>
            <p:ph type="sldNum" sz="quarter" idx="12"/>
          </p:nvPr>
        </p:nvSpPr>
        <p:spPr>
          <a:noFill/>
        </p:spPr>
        <p:txBody>
          <a:bodyPr/>
          <a:lstStyle/>
          <a:p>
            <a:fld id="{B08E4D02-97F8-D44B-9896-7E1E617D6438}" type="slidenum">
              <a:rPr lang="en-US" smtClean="0">
                <a:latin typeface="Times" pitchFamily="-105" charset="0"/>
              </a:rPr>
              <a:pPr/>
              <a:t>50</a:t>
            </a:fld>
            <a:endParaRPr lang="en-US" smtClean="0">
              <a:latin typeface="Times" pitchFamily="-105" charset="0"/>
            </a:endParaRPr>
          </a:p>
        </p:txBody>
      </p:sp>
      <p:sp>
        <p:nvSpPr>
          <p:cNvPr id="21" name="Date Placeholder 20"/>
          <p:cNvSpPr>
            <a:spLocks noGrp="1"/>
          </p:cNvSpPr>
          <p:nvPr>
            <p:ph type="dt" sz="half" idx="10"/>
          </p:nvPr>
        </p:nvSpPr>
        <p:spPr/>
        <p:txBody>
          <a:bodyPr/>
          <a:lstStyle/>
          <a:p>
            <a:pPr>
              <a:defRPr/>
            </a:pPr>
            <a:fld id="{8D381640-3DA2-FA4C-ACD5-13C93DE2FCF7}" type="datetime1">
              <a:rPr lang="en-US" smtClean="0"/>
              <a:t>11/28/16</a:t>
            </a:fld>
            <a:endParaRPr 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42" name="Rectangle 18"/>
          <p:cNvSpPr>
            <a:spLocks noGrp="1" noChangeArrowheads="1"/>
          </p:cNvSpPr>
          <p:nvPr>
            <p:ph type="title"/>
          </p:nvPr>
        </p:nvSpPr>
        <p:spPr>
          <a:xfrm>
            <a:off x="5562600" y="0"/>
            <a:ext cx="3276600" cy="762000"/>
          </a:xfrm>
        </p:spPr>
        <p:txBody>
          <a:bodyPr/>
          <a:lstStyle/>
          <a:p>
            <a:pPr eaLnBrk="1" hangingPunct="1"/>
            <a:r>
              <a:rPr lang="en-US">
                <a:ea typeface="ＭＳ Ｐゴシック" pitchFamily="-105" charset="-128"/>
                <a:cs typeface="ＭＳ Ｐゴシック" pitchFamily="-105" charset="-128"/>
              </a:rPr>
              <a:t>Antarctic Bottom Water</a:t>
            </a:r>
          </a:p>
        </p:txBody>
      </p:sp>
      <p:pic>
        <p:nvPicPr>
          <p:cNvPr id="112643" name="Picture 27" descr="Pg79_Fig6"/>
          <p:cNvPicPr>
            <a:picLocks noChangeAspect="1" noChangeArrowheads="1"/>
          </p:cNvPicPr>
          <p:nvPr/>
        </p:nvPicPr>
        <p:blipFill>
          <a:blip r:embed="rId3"/>
          <a:srcRect/>
          <a:stretch>
            <a:fillRect/>
          </a:stretch>
        </p:blipFill>
        <p:spPr bwMode="auto">
          <a:xfrm>
            <a:off x="2438400" y="2873375"/>
            <a:ext cx="4759325" cy="3984625"/>
          </a:xfrm>
          <a:prstGeom prst="rect">
            <a:avLst/>
          </a:prstGeom>
          <a:noFill/>
          <a:ln w="9525">
            <a:noFill/>
            <a:miter lim="800000"/>
            <a:headEnd/>
            <a:tailEnd/>
          </a:ln>
        </p:spPr>
      </p:pic>
      <p:sp>
        <p:nvSpPr>
          <p:cNvPr id="112644" name="Line 28"/>
          <p:cNvSpPr>
            <a:spLocks noChangeShapeType="1"/>
          </p:cNvSpPr>
          <p:nvPr/>
        </p:nvSpPr>
        <p:spPr bwMode="auto">
          <a:xfrm>
            <a:off x="1524000" y="2667000"/>
            <a:ext cx="2057400" cy="2438400"/>
          </a:xfrm>
          <a:prstGeom prst="line">
            <a:avLst/>
          </a:prstGeom>
          <a:noFill/>
          <a:ln w="76200">
            <a:solidFill>
              <a:srgbClr val="FF0000"/>
            </a:solidFill>
            <a:round/>
            <a:headEnd type="triangle" w="med" len="med"/>
            <a:tailEnd type="triangle" w="med" len="med"/>
          </a:ln>
        </p:spPr>
        <p:txBody>
          <a:bodyPr wrap="none" anchor="ctr">
            <a:prstTxWarp prst="textNoShape">
              <a:avLst/>
            </a:prstTxWarp>
          </a:bodyPr>
          <a:lstStyle/>
          <a:p>
            <a:endParaRPr lang="en-US"/>
          </a:p>
        </p:txBody>
      </p:sp>
      <p:grpSp>
        <p:nvGrpSpPr>
          <p:cNvPr id="112645" name="Group 50"/>
          <p:cNvGrpSpPr>
            <a:grpSpLocks/>
          </p:cNvGrpSpPr>
          <p:nvPr/>
        </p:nvGrpSpPr>
        <p:grpSpPr bwMode="auto">
          <a:xfrm>
            <a:off x="0" y="76200"/>
            <a:ext cx="8686800" cy="2692400"/>
            <a:chOff x="0" y="48"/>
            <a:chExt cx="5472" cy="1696"/>
          </a:xfrm>
        </p:grpSpPr>
        <p:grpSp>
          <p:nvGrpSpPr>
            <p:cNvPr id="112650" name="Group 49"/>
            <p:cNvGrpSpPr>
              <a:grpSpLocks/>
            </p:cNvGrpSpPr>
            <p:nvPr/>
          </p:nvGrpSpPr>
          <p:grpSpPr bwMode="auto">
            <a:xfrm>
              <a:off x="0" y="48"/>
              <a:ext cx="5472" cy="1696"/>
              <a:chOff x="0" y="48"/>
              <a:chExt cx="5472" cy="1696"/>
            </a:xfrm>
          </p:grpSpPr>
          <p:sp>
            <p:nvSpPr>
              <p:cNvPr id="112654" name="Text Box 39"/>
              <p:cNvSpPr txBox="1">
                <a:spLocks noChangeArrowheads="1"/>
              </p:cNvSpPr>
              <p:nvPr/>
            </p:nvSpPr>
            <p:spPr bwMode="auto">
              <a:xfrm>
                <a:off x="3264" y="1104"/>
                <a:ext cx="2208" cy="640"/>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rgbClr val="000000"/>
                    </a:solidFill>
                    <a:latin typeface="Lucida Sans" pitchFamily="-105" charset="0"/>
                  </a:rPr>
                  <a:t>Deep and bottom water production sites: brine rejection in polynyas</a:t>
                </a:r>
                <a:endParaRPr lang="en-US">
                  <a:solidFill>
                    <a:srgbClr val="000000"/>
                  </a:solidFill>
                </a:endParaRPr>
              </a:p>
            </p:txBody>
          </p:sp>
          <p:grpSp>
            <p:nvGrpSpPr>
              <p:cNvPr id="112655" name="Group 40"/>
              <p:cNvGrpSpPr>
                <a:grpSpLocks/>
              </p:cNvGrpSpPr>
              <p:nvPr/>
            </p:nvGrpSpPr>
            <p:grpSpPr bwMode="auto">
              <a:xfrm>
                <a:off x="0" y="48"/>
                <a:ext cx="3168" cy="1536"/>
                <a:chOff x="192" y="624"/>
                <a:chExt cx="3168" cy="1536"/>
              </a:xfrm>
            </p:grpSpPr>
            <p:pic>
              <p:nvPicPr>
                <p:cNvPr id="112656" name="Picture 41"/>
                <p:cNvPicPr>
                  <a:picLocks noChangeAspect="1" noChangeArrowheads="1"/>
                </p:cNvPicPr>
                <p:nvPr/>
              </p:nvPicPr>
              <p:blipFill>
                <a:blip r:embed="rId4"/>
                <a:srcRect t="14911" r="1492" b="22874"/>
                <a:stretch>
                  <a:fillRect/>
                </a:stretch>
              </p:blipFill>
              <p:spPr bwMode="auto">
                <a:xfrm>
                  <a:off x="192" y="647"/>
                  <a:ext cx="3168" cy="1513"/>
                </a:xfrm>
                <a:prstGeom prst="rect">
                  <a:avLst/>
                </a:prstGeom>
                <a:noFill/>
                <a:ln w="9525">
                  <a:noFill/>
                  <a:miter lim="800000"/>
                  <a:headEnd/>
                  <a:tailEnd/>
                </a:ln>
              </p:spPr>
            </p:pic>
            <p:sp>
              <p:nvSpPr>
                <p:cNvPr id="112657" name="AutoShape 42"/>
                <p:cNvSpPr>
                  <a:spLocks noChangeArrowheads="1"/>
                </p:cNvSpPr>
                <p:nvPr/>
              </p:nvSpPr>
              <p:spPr bwMode="auto">
                <a:xfrm>
                  <a:off x="1152" y="624"/>
                  <a:ext cx="192" cy="192"/>
                </a:xfrm>
                <a:prstGeom prst="triangle">
                  <a:avLst>
                    <a:gd name="adj" fmla="val 50000"/>
                  </a:avLst>
                </a:prstGeom>
                <a:solidFill>
                  <a:srgbClr val="FF0303"/>
                </a:solidFill>
                <a:ln w="9525">
                  <a:solidFill>
                    <a:srgbClr val="FF0303"/>
                  </a:solidFill>
                  <a:miter lim="800000"/>
                  <a:headEnd/>
                  <a:tailEnd/>
                </a:ln>
              </p:spPr>
              <p:txBody>
                <a:bodyPr wrap="none" anchor="ctr">
                  <a:prstTxWarp prst="textNoShape">
                    <a:avLst/>
                  </a:prstTxWarp>
                </a:bodyPr>
                <a:lstStyle/>
                <a:p>
                  <a:endParaRPr lang="en-US"/>
                </a:p>
              </p:txBody>
            </p:sp>
            <p:sp>
              <p:nvSpPr>
                <p:cNvPr id="112658" name="AutoShape 43"/>
                <p:cNvSpPr>
                  <a:spLocks noChangeArrowheads="1"/>
                </p:cNvSpPr>
                <p:nvPr/>
              </p:nvSpPr>
              <p:spPr bwMode="auto">
                <a:xfrm>
                  <a:off x="960" y="1968"/>
                  <a:ext cx="192" cy="192"/>
                </a:xfrm>
                <a:prstGeom prst="triangle">
                  <a:avLst>
                    <a:gd name="adj" fmla="val 50000"/>
                  </a:avLst>
                </a:prstGeom>
                <a:solidFill>
                  <a:srgbClr val="FF0303"/>
                </a:solidFill>
                <a:ln w="9525">
                  <a:solidFill>
                    <a:srgbClr val="FF0303"/>
                  </a:solidFill>
                  <a:miter lim="800000"/>
                  <a:headEnd/>
                  <a:tailEnd/>
                </a:ln>
              </p:spPr>
              <p:txBody>
                <a:bodyPr wrap="none" anchor="ctr">
                  <a:prstTxWarp prst="textNoShape">
                    <a:avLst/>
                  </a:prstTxWarp>
                </a:bodyPr>
                <a:lstStyle/>
                <a:p>
                  <a:endParaRPr lang="en-US"/>
                </a:p>
              </p:txBody>
            </p:sp>
            <p:sp>
              <p:nvSpPr>
                <p:cNvPr id="112659" name="AutoShape 44"/>
                <p:cNvSpPr>
                  <a:spLocks noChangeArrowheads="1"/>
                </p:cNvSpPr>
                <p:nvPr/>
              </p:nvSpPr>
              <p:spPr bwMode="auto">
                <a:xfrm>
                  <a:off x="2064" y="1824"/>
                  <a:ext cx="192" cy="192"/>
                </a:xfrm>
                <a:prstGeom prst="triangle">
                  <a:avLst>
                    <a:gd name="adj" fmla="val 50000"/>
                  </a:avLst>
                </a:prstGeom>
                <a:solidFill>
                  <a:srgbClr val="FF0303"/>
                </a:solidFill>
                <a:ln w="9525">
                  <a:solidFill>
                    <a:srgbClr val="FF0303"/>
                  </a:solidFill>
                  <a:miter lim="800000"/>
                  <a:headEnd/>
                  <a:tailEnd/>
                </a:ln>
              </p:spPr>
              <p:txBody>
                <a:bodyPr wrap="none" anchor="ctr">
                  <a:prstTxWarp prst="textNoShape">
                    <a:avLst/>
                  </a:prstTxWarp>
                </a:bodyPr>
                <a:lstStyle/>
                <a:p>
                  <a:endParaRPr lang="en-US"/>
                </a:p>
              </p:txBody>
            </p:sp>
            <p:sp>
              <p:nvSpPr>
                <p:cNvPr id="112660" name="AutoShape 45"/>
                <p:cNvSpPr>
                  <a:spLocks noChangeArrowheads="1"/>
                </p:cNvSpPr>
                <p:nvPr/>
              </p:nvSpPr>
              <p:spPr bwMode="auto">
                <a:xfrm>
                  <a:off x="2304" y="1968"/>
                  <a:ext cx="192" cy="192"/>
                </a:xfrm>
                <a:prstGeom prst="triangle">
                  <a:avLst>
                    <a:gd name="adj" fmla="val 50000"/>
                  </a:avLst>
                </a:prstGeom>
                <a:solidFill>
                  <a:srgbClr val="FF0303"/>
                </a:solidFill>
                <a:ln w="9525">
                  <a:solidFill>
                    <a:srgbClr val="FF0303"/>
                  </a:solidFill>
                  <a:miter lim="800000"/>
                  <a:headEnd/>
                  <a:tailEnd/>
                </a:ln>
              </p:spPr>
              <p:txBody>
                <a:bodyPr wrap="none" anchor="ctr">
                  <a:prstTxWarp prst="textNoShape">
                    <a:avLst/>
                  </a:prstTxWarp>
                </a:bodyPr>
                <a:lstStyle/>
                <a:p>
                  <a:endParaRPr lang="en-US"/>
                </a:p>
              </p:txBody>
            </p:sp>
          </p:grpSp>
        </p:grpSp>
        <p:sp>
          <p:nvSpPr>
            <p:cNvPr id="112651" name="Oval 46"/>
            <p:cNvSpPr>
              <a:spLocks noChangeArrowheads="1"/>
            </p:cNvSpPr>
            <p:nvPr/>
          </p:nvSpPr>
          <p:spPr bwMode="auto">
            <a:xfrm>
              <a:off x="2064" y="1296"/>
              <a:ext cx="384" cy="336"/>
            </a:xfrm>
            <a:prstGeom prst="ellipse">
              <a:avLst/>
            </a:prstGeom>
            <a:noFill/>
            <a:ln w="57150">
              <a:solidFill>
                <a:srgbClr val="000000"/>
              </a:solidFill>
              <a:round/>
              <a:headEnd/>
              <a:tailEnd/>
            </a:ln>
          </p:spPr>
          <p:txBody>
            <a:bodyPr wrap="none" anchor="ctr">
              <a:prstTxWarp prst="textNoShape">
                <a:avLst/>
              </a:prstTxWarp>
            </a:bodyPr>
            <a:lstStyle/>
            <a:p>
              <a:endParaRPr lang="en-US"/>
            </a:p>
          </p:txBody>
        </p:sp>
        <p:sp>
          <p:nvSpPr>
            <p:cNvPr id="112652" name="Oval 47"/>
            <p:cNvSpPr>
              <a:spLocks noChangeArrowheads="1"/>
            </p:cNvSpPr>
            <p:nvPr/>
          </p:nvSpPr>
          <p:spPr bwMode="auto">
            <a:xfrm>
              <a:off x="1728" y="1248"/>
              <a:ext cx="384" cy="336"/>
            </a:xfrm>
            <a:prstGeom prst="ellipse">
              <a:avLst/>
            </a:prstGeom>
            <a:noFill/>
            <a:ln w="57150">
              <a:solidFill>
                <a:srgbClr val="000000"/>
              </a:solidFill>
              <a:round/>
              <a:headEnd/>
              <a:tailEnd/>
            </a:ln>
          </p:spPr>
          <p:txBody>
            <a:bodyPr wrap="none" anchor="ctr">
              <a:prstTxWarp prst="textNoShape">
                <a:avLst/>
              </a:prstTxWarp>
            </a:bodyPr>
            <a:lstStyle/>
            <a:p>
              <a:endParaRPr lang="en-US"/>
            </a:p>
          </p:txBody>
        </p:sp>
        <p:sp>
          <p:nvSpPr>
            <p:cNvPr id="112653" name="Oval 48"/>
            <p:cNvSpPr>
              <a:spLocks noChangeArrowheads="1"/>
            </p:cNvSpPr>
            <p:nvPr/>
          </p:nvSpPr>
          <p:spPr bwMode="auto">
            <a:xfrm>
              <a:off x="768" y="1296"/>
              <a:ext cx="384" cy="336"/>
            </a:xfrm>
            <a:prstGeom prst="ellipse">
              <a:avLst/>
            </a:prstGeom>
            <a:noFill/>
            <a:ln w="57150">
              <a:solidFill>
                <a:srgbClr val="000000"/>
              </a:solidFill>
              <a:round/>
              <a:headEnd/>
              <a:tailEnd/>
            </a:ln>
          </p:spPr>
          <p:txBody>
            <a:bodyPr wrap="none" anchor="ctr">
              <a:prstTxWarp prst="textNoShape">
                <a:avLst/>
              </a:prstTxWarp>
            </a:bodyPr>
            <a:lstStyle/>
            <a:p>
              <a:endParaRPr lang="en-US"/>
            </a:p>
          </p:txBody>
        </p:sp>
      </p:grpSp>
      <p:sp>
        <p:nvSpPr>
          <p:cNvPr id="112646" name="Footer Placeholder 16"/>
          <p:cNvSpPr>
            <a:spLocks noGrp="1"/>
          </p:cNvSpPr>
          <p:nvPr>
            <p:ph type="ftr" sz="quarter" idx="11"/>
          </p:nvPr>
        </p:nvSpPr>
        <p:spPr>
          <a:noFill/>
        </p:spPr>
        <p:txBody>
          <a:bodyPr/>
          <a:lstStyle/>
          <a:p>
            <a:r>
              <a:rPr lang="en-US" smtClean="0">
                <a:latin typeface="Times" pitchFamily="-105" charset="0"/>
              </a:rPr>
              <a:t>Talley SIO 210 (2016)</a:t>
            </a:r>
            <a:endParaRPr lang="en-US">
              <a:latin typeface="Times" pitchFamily="-105" charset="0"/>
            </a:endParaRPr>
          </a:p>
        </p:txBody>
      </p:sp>
      <p:sp>
        <p:nvSpPr>
          <p:cNvPr id="112647" name="Slide Number Placeholder 17"/>
          <p:cNvSpPr>
            <a:spLocks noGrp="1"/>
          </p:cNvSpPr>
          <p:nvPr>
            <p:ph type="sldNum" sz="quarter" idx="12"/>
          </p:nvPr>
        </p:nvSpPr>
        <p:spPr>
          <a:noFill/>
        </p:spPr>
        <p:txBody>
          <a:bodyPr/>
          <a:lstStyle/>
          <a:p>
            <a:fld id="{FE8E1F1E-A845-8E47-AEB2-DFA5B0F21109}" type="slidenum">
              <a:rPr lang="en-US" smtClean="0">
                <a:latin typeface="Times" pitchFamily="-105" charset="0"/>
              </a:rPr>
              <a:pPr/>
              <a:t>51</a:t>
            </a:fld>
            <a:endParaRPr lang="en-US" smtClean="0">
              <a:latin typeface="Times" pitchFamily="-105" charset="0"/>
            </a:endParaRPr>
          </a:p>
        </p:txBody>
      </p:sp>
      <p:sp>
        <p:nvSpPr>
          <p:cNvPr id="112648" name="AutoShape 44"/>
          <p:cNvSpPr>
            <a:spLocks noChangeArrowheads="1"/>
          </p:cNvSpPr>
          <p:nvPr/>
        </p:nvSpPr>
        <p:spPr bwMode="auto">
          <a:xfrm>
            <a:off x="2362200" y="2057400"/>
            <a:ext cx="304800" cy="304800"/>
          </a:xfrm>
          <a:prstGeom prst="triangle">
            <a:avLst>
              <a:gd name="adj" fmla="val 50000"/>
            </a:avLst>
          </a:prstGeom>
          <a:solidFill>
            <a:srgbClr val="FF0303"/>
          </a:solidFill>
          <a:ln w="9525">
            <a:solidFill>
              <a:srgbClr val="FF0303"/>
            </a:solidFill>
            <a:miter lim="800000"/>
            <a:headEnd/>
            <a:tailEnd/>
          </a:ln>
        </p:spPr>
        <p:txBody>
          <a:bodyPr wrap="none" anchor="ctr">
            <a:prstTxWarp prst="textNoShape">
              <a:avLst/>
            </a:prstTxWarp>
          </a:bodyPr>
          <a:lstStyle/>
          <a:p>
            <a:endParaRPr lang="en-US"/>
          </a:p>
        </p:txBody>
      </p:sp>
      <p:sp>
        <p:nvSpPr>
          <p:cNvPr id="112649" name="Oval 47"/>
          <p:cNvSpPr>
            <a:spLocks noChangeArrowheads="1"/>
          </p:cNvSpPr>
          <p:nvPr/>
        </p:nvSpPr>
        <p:spPr bwMode="auto">
          <a:xfrm>
            <a:off x="2286000" y="1981200"/>
            <a:ext cx="609600" cy="533400"/>
          </a:xfrm>
          <a:prstGeom prst="ellipse">
            <a:avLst/>
          </a:prstGeom>
          <a:noFill/>
          <a:ln w="57150">
            <a:solidFill>
              <a:srgbClr val="000000"/>
            </a:solidFill>
            <a:round/>
            <a:headEnd/>
            <a:tailEnd/>
          </a:ln>
        </p:spPr>
        <p:txBody>
          <a:bodyPr wrap="none" anchor="ctr">
            <a:prstTxWarp prst="textNoShape">
              <a:avLst/>
            </a:prstTxWarp>
          </a:bodyPr>
          <a:lstStyle/>
          <a:p>
            <a:endParaRPr lang="en-US"/>
          </a:p>
        </p:txBody>
      </p:sp>
      <p:sp>
        <p:nvSpPr>
          <p:cNvPr id="21" name="Date Placeholder 20"/>
          <p:cNvSpPr>
            <a:spLocks noGrp="1"/>
          </p:cNvSpPr>
          <p:nvPr>
            <p:ph type="dt" sz="half" idx="10"/>
          </p:nvPr>
        </p:nvSpPr>
        <p:spPr/>
        <p:txBody>
          <a:bodyPr/>
          <a:lstStyle/>
          <a:p>
            <a:pPr>
              <a:defRPr/>
            </a:pPr>
            <a:fld id="{997D1E91-5AE7-0643-8FE5-641058F0DB81}" type="datetime1">
              <a:rPr lang="en-US" smtClean="0"/>
              <a:t>11/28/16</a:t>
            </a:fld>
            <a:endParaRPr lang="en-US"/>
          </a:p>
        </p:txBody>
      </p:sp>
    </p:spTree>
  </p:cSld>
  <p:clrMapOvr>
    <a:masterClrMapping/>
  </p:clrMapOvr>
  <p:transition spd="med"/>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609600" y="0"/>
            <a:ext cx="3276600" cy="762000"/>
          </a:xfrm>
        </p:spPr>
        <p:txBody>
          <a:bodyPr/>
          <a:lstStyle/>
          <a:p>
            <a:pPr eaLnBrk="1" hangingPunct="1"/>
            <a:r>
              <a:rPr lang="en-US" sz="2000">
                <a:ea typeface="ＭＳ Ｐゴシック" pitchFamily="-105" charset="-128"/>
                <a:cs typeface="ＭＳ Ｐゴシック" pitchFamily="-105" charset="-128"/>
              </a:rPr>
              <a:t>Antarctic Bottom Water</a:t>
            </a:r>
            <a:endParaRPr lang="en-US">
              <a:ea typeface="ＭＳ Ｐゴシック" pitchFamily="-105" charset="-128"/>
              <a:cs typeface="ＭＳ Ｐゴシック" pitchFamily="-105" charset="-128"/>
            </a:endParaRPr>
          </a:p>
        </p:txBody>
      </p:sp>
      <p:sp>
        <p:nvSpPr>
          <p:cNvPr id="114691" name="Text Box 3"/>
          <p:cNvSpPr txBox="1">
            <a:spLocks noChangeArrowheads="1"/>
          </p:cNvSpPr>
          <p:nvPr/>
        </p:nvSpPr>
        <p:spPr bwMode="auto">
          <a:xfrm>
            <a:off x="4876800" y="5410200"/>
            <a:ext cx="42672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000000"/>
                </a:solidFill>
              </a:rPr>
              <a:t>Bottom potential temperature</a:t>
            </a:r>
          </a:p>
        </p:txBody>
      </p:sp>
      <p:pic>
        <p:nvPicPr>
          <p:cNvPr id="114692" name="Picture 5"/>
          <p:cNvPicPr>
            <a:picLocks noChangeAspect="1" noChangeArrowheads="1"/>
          </p:cNvPicPr>
          <p:nvPr/>
        </p:nvPicPr>
        <p:blipFill>
          <a:blip r:embed="rId3"/>
          <a:srcRect t="8736" b="10141"/>
          <a:stretch>
            <a:fillRect/>
          </a:stretch>
        </p:blipFill>
        <p:spPr bwMode="auto">
          <a:xfrm>
            <a:off x="4718050" y="685800"/>
            <a:ext cx="4425950" cy="4648200"/>
          </a:xfrm>
          <a:prstGeom prst="rect">
            <a:avLst/>
          </a:prstGeom>
          <a:noFill/>
          <a:ln w="9525">
            <a:noFill/>
            <a:miter lim="800000"/>
            <a:headEnd/>
            <a:tailEnd/>
          </a:ln>
        </p:spPr>
      </p:pic>
      <p:sp>
        <p:nvSpPr>
          <p:cNvPr id="114693" name="Text Box 6"/>
          <p:cNvSpPr txBox="1">
            <a:spLocks noChangeArrowheads="1"/>
          </p:cNvSpPr>
          <p:nvPr/>
        </p:nvSpPr>
        <p:spPr bwMode="auto">
          <a:xfrm>
            <a:off x="5791200" y="5867400"/>
            <a:ext cx="3352800" cy="396875"/>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rgbClr val="000000"/>
                </a:solidFill>
              </a:rPr>
              <a:t>http://woceatlas.tamu.edu</a:t>
            </a:r>
            <a:endParaRPr lang="en-US">
              <a:solidFill>
                <a:srgbClr val="000000"/>
              </a:solidFill>
            </a:endParaRPr>
          </a:p>
        </p:txBody>
      </p:sp>
      <p:sp>
        <p:nvSpPr>
          <p:cNvPr id="114694" name="Text Box 7"/>
          <p:cNvSpPr txBox="1">
            <a:spLocks noChangeArrowheads="1"/>
          </p:cNvSpPr>
          <p:nvPr/>
        </p:nvSpPr>
        <p:spPr bwMode="auto">
          <a:xfrm>
            <a:off x="0" y="5638800"/>
            <a:ext cx="4572000" cy="1311275"/>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rgbClr val="000000"/>
                </a:solidFill>
              </a:rPr>
              <a:t>Bottom potential temperature, showing pathways of densest shelf waters around and away from Antarctica (Tomczak&amp;Godfrey)</a:t>
            </a:r>
            <a:endParaRPr lang="en-US">
              <a:solidFill>
                <a:srgbClr val="000000"/>
              </a:solidFill>
            </a:endParaRPr>
          </a:p>
        </p:txBody>
      </p:sp>
      <p:pic>
        <p:nvPicPr>
          <p:cNvPr id="114695" name="Picture 8" descr="Pg80_Fig6"/>
          <p:cNvPicPr>
            <a:picLocks noChangeAspect="1" noChangeArrowheads="1"/>
          </p:cNvPicPr>
          <p:nvPr/>
        </p:nvPicPr>
        <p:blipFill>
          <a:blip r:embed="rId4"/>
          <a:srcRect l="13254" r="13252" b="21890"/>
          <a:stretch>
            <a:fillRect/>
          </a:stretch>
        </p:blipFill>
        <p:spPr bwMode="auto">
          <a:xfrm>
            <a:off x="0" y="685800"/>
            <a:ext cx="4648200" cy="4894263"/>
          </a:xfrm>
          <a:prstGeom prst="rect">
            <a:avLst/>
          </a:prstGeom>
          <a:noFill/>
          <a:ln w="9525">
            <a:noFill/>
            <a:miter lim="800000"/>
            <a:headEnd/>
            <a:tailEnd/>
          </a:ln>
        </p:spPr>
      </p:pic>
      <p:sp>
        <p:nvSpPr>
          <p:cNvPr id="114696" name="Footer Placeholder 7"/>
          <p:cNvSpPr>
            <a:spLocks noGrp="1"/>
          </p:cNvSpPr>
          <p:nvPr>
            <p:ph type="ftr" sz="quarter" idx="11"/>
          </p:nvPr>
        </p:nvSpPr>
        <p:spPr>
          <a:noFill/>
        </p:spPr>
        <p:txBody>
          <a:bodyPr/>
          <a:lstStyle/>
          <a:p>
            <a:r>
              <a:rPr lang="en-US" smtClean="0">
                <a:latin typeface="Times" pitchFamily="-105" charset="0"/>
              </a:rPr>
              <a:t>Talley SIO 210 (2016)</a:t>
            </a:r>
            <a:endParaRPr lang="en-US">
              <a:latin typeface="Times" pitchFamily="-105" charset="0"/>
            </a:endParaRPr>
          </a:p>
        </p:txBody>
      </p:sp>
      <p:sp>
        <p:nvSpPr>
          <p:cNvPr id="114697" name="Slide Number Placeholder 8"/>
          <p:cNvSpPr>
            <a:spLocks noGrp="1"/>
          </p:cNvSpPr>
          <p:nvPr>
            <p:ph type="sldNum" sz="quarter" idx="12"/>
          </p:nvPr>
        </p:nvSpPr>
        <p:spPr>
          <a:noFill/>
        </p:spPr>
        <p:txBody>
          <a:bodyPr/>
          <a:lstStyle/>
          <a:p>
            <a:fld id="{BB3BB3A2-1682-D740-B083-760E48A8F040}" type="slidenum">
              <a:rPr lang="en-US" smtClean="0">
                <a:latin typeface="Times" pitchFamily="-105" charset="0"/>
              </a:rPr>
              <a:pPr/>
              <a:t>52</a:t>
            </a:fld>
            <a:endParaRPr lang="en-US" smtClean="0">
              <a:latin typeface="Times" pitchFamily="-105" charset="0"/>
            </a:endParaRPr>
          </a:p>
        </p:txBody>
      </p:sp>
      <p:sp>
        <p:nvSpPr>
          <p:cNvPr id="10" name="Date Placeholder 9"/>
          <p:cNvSpPr>
            <a:spLocks noGrp="1"/>
          </p:cNvSpPr>
          <p:nvPr>
            <p:ph type="dt" sz="half" idx="10"/>
          </p:nvPr>
        </p:nvSpPr>
        <p:spPr/>
        <p:txBody>
          <a:bodyPr/>
          <a:lstStyle/>
          <a:p>
            <a:pPr>
              <a:defRPr/>
            </a:pPr>
            <a:fld id="{29E5E3CF-0FE0-C249-8635-C3E869376D6D}" type="datetime1">
              <a:rPr lang="en-US" smtClean="0"/>
              <a:t>11/28/16</a:t>
            </a:fld>
            <a:endParaRPr lang="en-US"/>
          </a:p>
        </p:txBody>
      </p:sp>
    </p:spTree>
  </p:cSld>
  <p:clrMapOvr>
    <a:masterClrMapping/>
  </p:clrMapOvr>
  <p:transition spd="med"/>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6738" name="Title 1"/>
          <p:cNvSpPr>
            <a:spLocks noGrp="1"/>
          </p:cNvSpPr>
          <p:nvPr>
            <p:ph type="title"/>
          </p:nvPr>
        </p:nvSpPr>
        <p:spPr/>
        <p:txBody>
          <a:bodyPr/>
          <a:lstStyle/>
          <a:p>
            <a:r>
              <a:rPr lang="en-US" smtClean="0">
                <a:ea typeface="ＭＳ Ｐゴシック" pitchFamily="-105" charset="-128"/>
                <a:cs typeface="ＭＳ Ｐゴシック" pitchFamily="-105" charset="-128"/>
              </a:rPr>
              <a:t>AABW contribution to bottom water</a:t>
            </a:r>
          </a:p>
        </p:txBody>
      </p:sp>
      <p:pic>
        <p:nvPicPr>
          <p:cNvPr id="116739" name="Picture 2" descr="fig14.15_johnson_gamma_bottom_DPO.pdf"/>
          <p:cNvPicPr>
            <a:picLocks noChangeAspect="1"/>
          </p:cNvPicPr>
          <p:nvPr/>
        </p:nvPicPr>
        <p:blipFill>
          <a:blip r:embed="rId2"/>
          <a:srcRect l="31667" t="45284" r="23334" b="11084"/>
          <a:stretch>
            <a:fillRect/>
          </a:stretch>
        </p:blipFill>
        <p:spPr bwMode="auto">
          <a:xfrm>
            <a:off x="381000" y="990600"/>
            <a:ext cx="7162800" cy="4908550"/>
          </a:xfrm>
          <a:prstGeom prst="rect">
            <a:avLst/>
          </a:prstGeom>
          <a:noFill/>
          <a:ln w="9525">
            <a:noFill/>
            <a:miter lim="800000"/>
            <a:headEnd/>
            <a:tailEnd/>
          </a:ln>
        </p:spPr>
      </p:pic>
      <p:sp>
        <p:nvSpPr>
          <p:cNvPr id="116740" name="TextBox 3"/>
          <p:cNvSpPr txBox="1">
            <a:spLocks noChangeArrowheads="1"/>
          </p:cNvSpPr>
          <p:nvPr/>
        </p:nvSpPr>
        <p:spPr bwMode="auto">
          <a:xfrm>
            <a:off x="4114800" y="6096000"/>
            <a:ext cx="5029200" cy="461963"/>
          </a:xfrm>
          <a:prstGeom prst="rect">
            <a:avLst/>
          </a:prstGeom>
          <a:noFill/>
          <a:ln w="9525">
            <a:noFill/>
            <a:miter lim="800000"/>
            <a:headEnd/>
            <a:tailEnd/>
          </a:ln>
        </p:spPr>
        <p:txBody>
          <a:bodyPr>
            <a:prstTxWarp prst="textNoShape">
              <a:avLst/>
            </a:prstTxWarp>
            <a:spAutoFit/>
          </a:bodyPr>
          <a:lstStyle/>
          <a:p>
            <a:r>
              <a:rPr lang="en-US">
                <a:solidFill>
                  <a:srgbClr val="000000"/>
                </a:solidFill>
              </a:rPr>
              <a:t>Johnson (2008)     DPO Fig. 14.15</a:t>
            </a:r>
          </a:p>
        </p:txBody>
      </p:sp>
      <p:sp>
        <p:nvSpPr>
          <p:cNvPr id="116741" name="Footer Placeholder 4"/>
          <p:cNvSpPr>
            <a:spLocks noGrp="1"/>
          </p:cNvSpPr>
          <p:nvPr>
            <p:ph type="ftr" sz="quarter" idx="11"/>
          </p:nvPr>
        </p:nvSpPr>
        <p:spPr>
          <a:noFill/>
        </p:spPr>
        <p:txBody>
          <a:bodyPr/>
          <a:lstStyle/>
          <a:p>
            <a:r>
              <a:rPr lang="en-US" smtClean="0">
                <a:latin typeface="Times" pitchFamily="-105" charset="0"/>
              </a:rPr>
              <a:t>Talley SIO 210 (2016)</a:t>
            </a:r>
            <a:endParaRPr lang="en-US">
              <a:latin typeface="Times" pitchFamily="-105" charset="0"/>
            </a:endParaRPr>
          </a:p>
        </p:txBody>
      </p:sp>
      <p:sp>
        <p:nvSpPr>
          <p:cNvPr id="116742" name="Slide Number Placeholder 5"/>
          <p:cNvSpPr>
            <a:spLocks noGrp="1"/>
          </p:cNvSpPr>
          <p:nvPr>
            <p:ph type="sldNum" sz="quarter" idx="12"/>
          </p:nvPr>
        </p:nvSpPr>
        <p:spPr>
          <a:noFill/>
        </p:spPr>
        <p:txBody>
          <a:bodyPr/>
          <a:lstStyle/>
          <a:p>
            <a:fld id="{7B8E1463-B8CD-9E45-AB55-3ACEDD8303E6}" type="slidenum">
              <a:rPr lang="en-US" smtClean="0">
                <a:latin typeface="Times" pitchFamily="-105" charset="0"/>
              </a:rPr>
              <a:pPr/>
              <a:t>53</a:t>
            </a:fld>
            <a:endParaRPr lang="en-US" smtClean="0">
              <a:latin typeface="Times" pitchFamily="-105" charset="0"/>
            </a:endParaRPr>
          </a:p>
        </p:txBody>
      </p:sp>
      <p:sp>
        <p:nvSpPr>
          <p:cNvPr id="7" name="Date Placeholder 6"/>
          <p:cNvSpPr>
            <a:spLocks noGrp="1"/>
          </p:cNvSpPr>
          <p:nvPr>
            <p:ph type="dt" sz="half" idx="10"/>
          </p:nvPr>
        </p:nvSpPr>
        <p:spPr/>
        <p:txBody>
          <a:bodyPr/>
          <a:lstStyle/>
          <a:p>
            <a:pPr>
              <a:defRPr/>
            </a:pPr>
            <a:fld id="{D7589997-3EF6-3B4E-A6AD-867C17A4C7C4}" type="datetime1">
              <a:rPr lang="en-US" smtClean="0"/>
              <a:t>11/28/16</a:t>
            </a:fld>
            <a:endParaRPr 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304800" y="0"/>
            <a:ext cx="8534400" cy="838200"/>
          </a:xfrm>
        </p:spPr>
        <p:txBody>
          <a:bodyPr/>
          <a:lstStyle/>
          <a:p>
            <a:pPr eaLnBrk="1" hangingPunct="1"/>
            <a:r>
              <a:rPr lang="en-US" sz="2400">
                <a:ea typeface="ＭＳ Ｐゴシック" pitchFamily="-105" charset="-128"/>
                <a:cs typeface="ＭＳ Ｐゴシック" pitchFamily="-105" charset="-128"/>
              </a:rPr>
              <a:t>Southern Ocean: meridional view of water masses and overturn</a:t>
            </a:r>
            <a:endParaRPr lang="en-US">
              <a:ea typeface="ＭＳ Ｐゴシック" pitchFamily="-105" charset="-128"/>
              <a:cs typeface="ＭＳ Ｐゴシック" pitchFamily="-105" charset="-128"/>
            </a:endParaRPr>
          </a:p>
        </p:txBody>
      </p:sp>
      <p:sp>
        <p:nvSpPr>
          <p:cNvPr id="117763" name="Text Box 3"/>
          <p:cNvSpPr txBox="1">
            <a:spLocks noChangeArrowheads="1"/>
          </p:cNvSpPr>
          <p:nvPr/>
        </p:nvSpPr>
        <p:spPr bwMode="auto">
          <a:xfrm>
            <a:off x="4419600" y="6461125"/>
            <a:ext cx="4267200" cy="396875"/>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rgbClr val="000000"/>
                </a:solidFill>
              </a:rPr>
              <a:t>DPO Fig. 13.4 (after Speer et al. 2000)</a:t>
            </a:r>
            <a:endParaRPr lang="en-US">
              <a:solidFill>
                <a:srgbClr val="000000"/>
              </a:solidFill>
            </a:endParaRPr>
          </a:p>
        </p:txBody>
      </p:sp>
      <p:pic>
        <p:nvPicPr>
          <p:cNvPr id="117764" name="Picture 8" descr="overturn_watermass_new"/>
          <p:cNvPicPr>
            <a:picLocks noChangeAspect="1" noChangeArrowheads="1"/>
          </p:cNvPicPr>
          <p:nvPr/>
        </p:nvPicPr>
        <p:blipFill>
          <a:blip r:embed="rId3"/>
          <a:srcRect/>
          <a:stretch>
            <a:fillRect/>
          </a:stretch>
        </p:blipFill>
        <p:spPr bwMode="auto">
          <a:xfrm>
            <a:off x="685800" y="914400"/>
            <a:ext cx="7772400" cy="5214938"/>
          </a:xfrm>
          <a:prstGeom prst="rect">
            <a:avLst/>
          </a:prstGeom>
          <a:noFill/>
          <a:ln w="9525">
            <a:noFill/>
            <a:miter lim="800000"/>
            <a:headEnd/>
            <a:tailEnd/>
          </a:ln>
        </p:spPr>
      </p:pic>
      <p:sp>
        <p:nvSpPr>
          <p:cNvPr id="117765" name="Footer Placeholder 4"/>
          <p:cNvSpPr>
            <a:spLocks noGrp="1"/>
          </p:cNvSpPr>
          <p:nvPr>
            <p:ph type="ftr" sz="quarter" idx="11"/>
          </p:nvPr>
        </p:nvSpPr>
        <p:spPr>
          <a:noFill/>
        </p:spPr>
        <p:txBody>
          <a:bodyPr/>
          <a:lstStyle/>
          <a:p>
            <a:r>
              <a:rPr lang="en-US" smtClean="0">
                <a:latin typeface="Times" pitchFamily="-105" charset="0"/>
              </a:rPr>
              <a:t>Talley SIO 210 (2016)</a:t>
            </a:r>
            <a:endParaRPr lang="en-US">
              <a:latin typeface="Times" pitchFamily="-105" charset="0"/>
            </a:endParaRPr>
          </a:p>
        </p:txBody>
      </p:sp>
      <p:sp>
        <p:nvSpPr>
          <p:cNvPr id="117766" name="Slide Number Placeholder 5"/>
          <p:cNvSpPr>
            <a:spLocks noGrp="1"/>
          </p:cNvSpPr>
          <p:nvPr>
            <p:ph type="sldNum" sz="quarter" idx="12"/>
          </p:nvPr>
        </p:nvSpPr>
        <p:spPr>
          <a:noFill/>
        </p:spPr>
        <p:txBody>
          <a:bodyPr/>
          <a:lstStyle/>
          <a:p>
            <a:fld id="{D7F5E709-6F32-2D44-9D09-613270CA61B4}" type="slidenum">
              <a:rPr lang="en-US" smtClean="0">
                <a:latin typeface="Times" pitchFamily="-105" charset="0"/>
              </a:rPr>
              <a:pPr/>
              <a:t>54</a:t>
            </a:fld>
            <a:endParaRPr lang="en-US" smtClean="0">
              <a:latin typeface="Times" pitchFamily="-105" charset="0"/>
            </a:endParaRPr>
          </a:p>
        </p:txBody>
      </p:sp>
      <p:sp>
        <p:nvSpPr>
          <p:cNvPr id="7" name="Date Placeholder 6"/>
          <p:cNvSpPr>
            <a:spLocks noGrp="1"/>
          </p:cNvSpPr>
          <p:nvPr>
            <p:ph type="dt" sz="half" idx="10"/>
          </p:nvPr>
        </p:nvSpPr>
        <p:spPr/>
        <p:txBody>
          <a:bodyPr/>
          <a:lstStyle/>
          <a:p>
            <a:pPr>
              <a:defRPr/>
            </a:pPr>
            <a:fld id="{A079FEE2-1C94-0745-91F5-3A560F5753E9}" type="datetime1">
              <a:rPr lang="en-US" smtClean="0"/>
              <a:t>11/28/16</a:t>
            </a:fld>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5602" name="Picture 4" descr="f02-12-9780750645522"/>
          <p:cNvPicPr>
            <a:picLocks noChangeAspect="1" noChangeArrowheads="1"/>
          </p:cNvPicPr>
          <p:nvPr/>
        </p:nvPicPr>
        <p:blipFill>
          <a:blip r:embed="rId3"/>
          <a:srcRect b="5646"/>
          <a:stretch>
            <a:fillRect/>
          </a:stretch>
        </p:blipFill>
        <p:spPr bwMode="auto">
          <a:xfrm rot="-5400000">
            <a:off x="249238" y="792163"/>
            <a:ext cx="4340225" cy="4397375"/>
          </a:xfrm>
          <a:prstGeom prst="rect">
            <a:avLst/>
          </a:prstGeom>
          <a:noFill/>
          <a:ln w="9525">
            <a:noFill/>
            <a:miter lim="800000"/>
            <a:headEnd/>
            <a:tailEnd/>
          </a:ln>
        </p:spPr>
      </p:pic>
      <p:pic>
        <p:nvPicPr>
          <p:cNvPr id="25603" name="Picture 4" descr="f13-01-9780750645522"/>
          <p:cNvPicPr>
            <a:picLocks noChangeAspect="1" noChangeArrowheads="1"/>
          </p:cNvPicPr>
          <p:nvPr/>
        </p:nvPicPr>
        <p:blipFill>
          <a:blip r:embed="rId4"/>
          <a:srcRect/>
          <a:stretch>
            <a:fillRect/>
          </a:stretch>
        </p:blipFill>
        <p:spPr bwMode="auto">
          <a:xfrm rot="-5400000">
            <a:off x="4814888" y="776288"/>
            <a:ext cx="4329112" cy="4329112"/>
          </a:xfrm>
          <a:prstGeom prst="rect">
            <a:avLst/>
          </a:prstGeom>
          <a:noFill/>
          <a:ln w="9525">
            <a:noFill/>
            <a:miter lim="800000"/>
            <a:headEnd/>
            <a:tailEnd/>
          </a:ln>
        </p:spPr>
      </p:pic>
      <p:sp>
        <p:nvSpPr>
          <p:cNvPr id="25604" name="Title 1"/>
          <p:cNvSpPr>
            <a:spLocks noGrp="1"/>
          </p:cNvSpPr>
          <p:nvPr>
            <p:ph type="title"/>
          </p:nvPr>
        </p:nvSpPr>
        <p:spPr>
          <a:xfrm>
            <a:off x="457200" y="0"/>
            <a:ext cx="8229600" cy="762000"/>
          </a:xfrm>
        </p:spPr>
        <p:txBody>
          <a:bodyPr/>
          <a:lstStyle/>
          <a:p>
            <a:r>
              <a:rPr lang="en-US" smtClean="0">
                <a:ea typeface="ＭＳ Ｐゴシック" pitchFamily="-105" charset="-128"/>
                <a:cs typeface="ＭＳ Ｐゴシック" pitchFamily="-105" charset="-128"/>
              </a:rPr>
              <a:t>Drake Passage latitudes: bathymetry and circulation</a:t>
            </a:r>
          </a:p>
        </p:txBody>
      </p:sp>
      <p:grpSp>
        <p:nvGrpSpPr>
          <p:cNvPr id="25605" name="Group 23"/>
          <p:cNvGrpSpPr>
            <a:grpSpLocks/>
          </p:cNvGrpSpPr>
          <p:nvPr/>
        </p:nvGrpSpPr>
        <p:grpSpPr bwMode="auto">
          <a:xfrm>
            <a:off x="1308100" y="1938338"/>
            <a:ext cx="2136775" cy="2112962"/>
            <a:chOff x="5876925" y="1633538"/>
            <a:chExt cx="2365375" cy="2379662"/>
          </a:xfrm>
        </p:grpSpPr>
        <p:grpSp>
          <p:nvGrpSpPr>
            <p:cNvPr id="25618" name="Group 13"/>
            <p:cNvGrpSpPr>
              <a:grpSpLocks/>
            </p:cNvGrpSpPr>
            <p:nvPr/>
          </p:nvGrpSpPr>
          <p:grpSpPr bwMode="auto">
            <a:xfrm>
              <a:off x="6100763" y="1860550"/>
              <a:ext cx="1916112" cy="1927226"/>
              <a:chOff x="2336800" y="1695696"/>
              <a:chExt cx="1917024" cy="1927261"/>
            </a:xfrm>
          </p:grpSpPr>
          <p:sp>
            <p:nvSpPr>
              <p:cNvPr id="30" name="Oval 29"/>
              <p:cNvSpPr>
                <a:spLocks noChangeAspect="1"/>
              </p:cNvSpPr>
              <p:nvPr/>
            </p:nvSpPr>
            <p:spPr>
              <a:xfrm>
                <a:off x="2336144" y="1695743"/>
                <a:ext cx="1918166" cy="1927365"/>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31" name="Straight Connector 30"/>
              <p:cNvCxnSpPr>
                <a:cxnSpLocks noChangeAspect="1"/>
                <a:stCxn id="30" idx="2"/>
                <a:endCxn id="30" idx="6"/>
              </p:cNvCxnSpPr>
              <p:nvPr/>
            </p:nvCxnSpPr>
            <p:spPr>
              <a:xfrm rot="10800000" flipH="1">
                <a:off x="2336144" y="2659426"/>
                <a:ext cx="1918166" cy="1787"/>
              </a:xfrm>
              <a:prstGeom prst="line">
                <a:avLst/>
              </a:prstGeom>
              <a:ln w="38100" cmpd="sng"/>
            </p:spPr>
            <p:style>
              <a:lnRef idx="2">
                <a:schemeClr val="accent1"/>
              </a:lnRef>
              <a:fillRef idx="0">
                <a:schemeClr val="accent1"/>
              </a:fillRef>
              <a:effectRef idx="1">
                <a:schemeClr val="accent1"/>
              </a:effectRef>
              <a:fontRef idx="minor">
                <a:schemeClr val="tx1"/>
              </a:fontRef>
            </p:style>
          </p:cxnSp>
          <p:cxnSp>
            <p:nvCxnSpPr>
              <p:cNvPr id="32" name="Straight Connector 31"/>
              <p:cNvCxnSpPr>
                <a:stCxn id="30" idx="0"/>
                <a:endCxn id="30" idx="4"/>
              </p:cNvCxnSpPr>
              <p:nvPr/>
            </p:nvCxnSpPr>
            <p:spPr>
              <a:xfrm rot="16200000" flipH="1">
                <a:off x="2331544" y="2658547"/>
                <a:ext cx="1927365" cy="1759"/>
              </a:xfrm>
              <a:prstGeom prst="line">
                <a:avLst/>
              </a:prstGeom>
              <a:ln w="38100" cmpd="sng"/>
            </p:spPr>
            <p:style>
              <a:lnRef idx="2">
                <a:schemeClr val="accent1"/>
              </a:lnRef>
              <a:fillRef idx="0">
                <a:schemeClr val="accent1"/>
              </a:fillRef>
              <a:effectRef idx="1">
                <a:schemeClr val="accent1"/>
              </a:effectRef>
              <a:fontRef idx="minor">
                <a:schemeClr val="tx1"/>
              </a:fontRef>
            </p:style>
          </p:cxnSp>
        </p:grpSp>
        <p:grpSp>
          <p:nvGrpSpPr>
            <p:cNvPr id="25619" name="Group 14"/>
            <p:cNvGrpSpPr>
              <a:grpSpLocks/>
            </p:cNvGrpSpPr>
            <p:nvPr/>
          </p:nvGrpSpPr>
          <p:grpSpPr bwMode="auto">
            <a:xfrm>
              <a:off x="5876925" y="1633538"/>
              <a:ext cx="2365375" cy="2379662"/>
              <a:chOff x="2116666" y="1470150"/>
              <a:chExt cx="2366696" cy="2379148"/>
            </a:xfrm>
          </p:grpSpPr>
          <p:sp>
            <p:nvSpPr>
              <p:cNvPr id="27" name="Oval 26"/>
              <p:cNvSpPr>
                <a:spLocks noChangeAspect="1"/>
              </p:cNvSpPr>
              <p:nvPr/>
            </p:nvSpPr>
            <p:spPr>
              <a:xfrm>
                <a:off x="2116666" y="1470150"/>
                <a:ext cx="2366696" cy="2377361"/>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8" name="Straight Connector 27"/>
              <p:cNvCxnSpPr>
                <a:cxnSpLocks noChangeAspect="1"/>
                <a:stCxn id="27" idx="2"/>
                <a:endCxn id="27" idx="6"/>
              </p:cNvCxnSpPr>
              <p:nvPr/>
            </p:nvCxnSpPr>
            <p:spPr>
              <a:xfrm rot="10800000" flipH="1">
                <a:off x="2116666" y="2658830"/>
                <a:ext cx="2366696" cy="17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a:stCxn id="27" idx="0"/>
                <a:endCxn id="27" idx="4"/>
              </p:cNvCxnSpPr>
              <p:nvPr/>
            </p:nvCxnSpPr>
            <p:spPr>
              <a:xfrm rot="16200000" flipH="1">
                <a:off x="2111333" y="2660618"/>
                <a:ext cx="2377361" cy="0"/>
              </a:xfrm>
              <a:prstGeom prst="line">
                <a:avLst/>
              </a:prstGeom>
            </p:spPr>
            <p:style>
              <a:lnRef idx="2">
                <a:schemeClr val="accent1"/>
              </a:lnRef>
              <a:fillRef idx="0">
                <a:schemeClr val="accent1"/>
              </a:fillRef>
              <a:effectRef idx="1">
                <a:schemeClr val="accent1"/>
              </a:effectRef>
              <a:fontRef idx="minor">
                <a:schemeClr val="tx1"/>
              </a:fontRef>
            </p:style>
          </p:cxnSp>
        </p:grpSp>
      </p:grpSp>
      <p:grpSp>
        <p:nvGrpSpPr>
          <p:cNvPr id="25606" name="Group 34"/>
          <p:cNvGrpSpPr>
            <a:grpSpLocks/>
          </p:cNvGrpSpPr>
          <p:nvPr/>
        </p:nvGrpSpPr>
        <p:grpSpPr bwMode="auto">
          <a:xfrm>
            <a:off x="5981700" y="2036763"/>
            <a:ext cx="2014538" cy="1935162"/>
            <a:chOff x="5876925" y="1633538"/>
            <a:chExt cx="2365375" cy="2379662"/>
          </a:xfrm>
        </p:grpSpPr>
        <p:grpSp>
          <p:nvGrpSpPr>
            <p:cNvPr id="25610" name="Group 13"/>
            <p:cNvGrpSpPr>
              <a:grpSpLocks/>
            </p:cNvGrpSpPr>
            <p:nvPr/>
          </p:nvGrpSpPr>
          <p:grpSpPr bwMode="auto">
            <a:xfrm>
              <a:off x="6100763" y="1860550"/>
              <a:ext cx="1916112" cy="1927226"/>
              <a:chOff x="2336800" y="1695696"/>
              <a:chExt cx="1917024" cy="1927261"/>
            </a:xfrm>
          </p:grpSpPr>
          <p:sp>
            <p:nvSpPr>
              <p:cNvPr id="41" name="Oval 40"/>
              <p:cNvSpPr>
                <a:spLocks noChangeAspect="1"/>
              </p:cNvSpPr>
              <p:nvPr/>
            </p:nvSpPr>
            <p:spPr>
              <a:xfrm>
                <a:off x="2336638" y="1695133"/>
                <a:ext cx="1917070" cy="1928753"/>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42" name="Straight Connector 41"/>
              <p:cNvCxnSpPr>
                <a:cxnSpLocks noChangeAspect="1"/>
                <a:stCxn id="41" idx="2"/>
                <a:endCxn id="41" idx="6"/>
              </p:cNvCxnSpPr>
              <p:nvPr/>
            </p:nvCxnSpPr>
            <p:spPr>
              <a:xfrm rot="10800000" flipH="1">
                <a:off x="2336638" y="2659509"/>
                <a:ext cx="1917070" cy="1952"/>
              </a:xfrm>
              <a:prstGeom prst="line">
                <a:avLst/>
              </a:prstGeom>
              <a:ln w="38100" cmpd="sng"/>
            </p:spPr>
            <p:style>
              <a:lnRef idx="2">
                <a:schemeClr val="accent1"/>
              </a:lnRef>
              <a:fillRef idx="0">
                <a:schemeClr val="accent1"/>
              </a:fillRef>
              <a:effectRef idx="1">
                <a:schemeClr val="accent1"/>
              </a:effectRef>
              <a:fontRef idx="minor">
                <a:schemeClr val="tx1"/>
              </a:fontRef>
            </p:style>
          </p:cxnSp>
          <p:cxnSp>
            <p:nvCxnSpPr>
              <p:cNvPr id="43" name="Straight Connector 42"/>
              <p:cNvCxnSpPr>
                <a:stCxn id="41" idx="0"/>
                <a:endCxn id="41" idx="4"/>
              </p:cNvCxnSpPr>
              <p:nvPr/>
            </p:nvCxnSpPr>
            <p:spPr>
              <a:xfrm rot="16200000" flipH="1">
                <a:off x="2330796" y="2659509"/>
                <a:ext cx="1928753" cy="0"/>
              </a:xfrm>
              <a:prstGeom prst="line">
                <a:avLst/>
              </a:prstGeom>
              <a:ln w="38100" cmpd="sng"/>
            </p:spPr>
            <p:style>
              <a:lnRef idx="2">
                <a:schemeClr val="accent1"/>
              </a:lnRef>
              <a:fillRef idx="0">
                <a:schemeClr val="accent1"/>
              </a:fillRef>
              <a:effectRef idx="1">
                <a:schemeClr val="accent1"/>
              </a:effectRef>
              <a:fontRef idx="minor">
                <a:schemeClr val="tx1"/>
              </a:fontRef>
            </p:style>
          </p:cxnSp>
        </p:grpSp>
        <p:grpSp>
          <p:nvGrpSpPr>
            <p:cNvPr id="25611" name="Group 14"/>
            <p:cNvGrpSpPr>
              <a:grpSpLocks/>
            </p:cNvGrpSpPr>
            <p:nvPr/>
          </p:nvGrpSpPr>
          <p:grpSpPr bwMode="auto">
            <a:xfrm>
              <a:off x="5876925" y="1633538"/>
              <a:ext cx="2365375" cy="2379662"/>
              <a:chOff x="2116666" y="1470150"/>
              <a:chExt cx="2366696" cy="2379148"/>
            </a:xfrm>
          </p:grpSpPr>
          <p:sp>
            <p:nvSpPr>
              <p:cNvPr id="38" name="Oval 37"/>
              <p:cNvSpPr>
                <a:spLocks noChangeAspect="1"/>
              </p:cNvSpPr>
              <p:nvPr/>
            </p:nvSpPr>
            <p:spPr>
              <a:xfrm>
                <a:off x="2116666" y="1470150"/>
                <a:ext cx="2366696" cy="2377197"/>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39" name="Straight Connector 38"/>
              <p:cNvCxnSpPr>
                <a:cxnSpLocks noChangeAspect="1"/>
                <a:stCxn id="38" idx="2"/>
                <a:endCxn id="38" idx="6"/>
              </p:cNvCxnSpPr>
              <p:nvPr/>
            </p:nvCxnSpPr>
            <p:spPr>
              <a:xfrm rot="10800000" flipH="1">
                <a:off x="2116666" y="2658748"/>
                <a:ext cx="2366696" cy="1952"/>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a:stCxn id="38" idx="0"/>
                <a:endCxn id="38" idx="4"/>
              </p:cNvCxnSpPr>
              <p:nvPr/>
            </p:nvCxnSpPr>
            <p:spPr>
              <a:xfrm rot="16200000" flipH="1">
                <a:off x="2112348" y="2660700"/>
                <a:ext cx="2377197" cy="0"/>
              </a:xfrm>
              <a:prstGeom prst="line">
                <a:avLst/>
              </a:prstGeom>
            </p:spPr>
            <p:style>
              <a:lnRef idx="2">
                <a:schemeClr val="accent1"/>
              </a:lnRef>
              <a:fillRef idx="0">
                <a:schemeClr val="accent1"/>
              </a:fillRef>
              <a:effectRef idx="1">
                <a:schemeClr val="accent1"/>
              </a:effectRef>
              <a:fontRef idx="minor">
                <a:schemeClr val="tx1"/>
              </a:fontRef>
            </p:style>
          </p:cxnSp>
        </p:grpSp>
      </p:grpSp>
      <p:sp>
        <p:nvSpPr>
          <p:cNvPr id="23" name="TextBox 22"/>
          <p:cNvSpPr txBox="1"/>
          <p:nvPr/>
        </p:nvSpPr>
        <p:spPr>
          <a:xfrm>
            <a:off x="609600" y="5410200"/>
            <a:ext cx="8229600" cy="1323975"/>
          </a:xfrm>
          <a:prstGeom prst="rect">
            <a:avLst/>
          </a:prstGeom>
          <a:noFill/>
        </p:spPr>
        <p:txBody>
          <a:bodyPr>
            <a:spAutoFit/>
          </a:bodyPr>
          <a:lstStyle/>
          <a:p>
            <a:pPr>
              <a:defRPr/>
            </a:pPr>
            <a:r>
              <a:rPr lang="en-US" sz="2000" dirty="0">
                <a:solidFill>
                  <a:srgbClr val="161616"/>
                </a:solidFill>
                <a:latin typeface="+mn-lt"/>
              </a:rPr>
              <a:t>Drake Passage is open down to about 2000 </a:t>
            </a:r>
            <a:r>
              <a:rPr lang="en-US" sz="2000" dirty="0" err="1">
                <a:solidFill>
                  <a:srgbClr val="161616"/>
                </a:solidFill>
                <a:latin typeface="+mn-lt"/>
              </a:rPr>
              <a:t>m</a:t>
            </a:r>
            <a:r>
              <a:rPr lang="en-US" sz="2000" dirty="0">
                <a:solidFill>
                  <a:srgbClr val="161616"/>
                </a:solidFill>
                <a:latin typeface="+mn-lt"/>
              </a:rPr>
              <a:t> depth.</a:t>
            </a:r>
          </a:p>
          <a:p>
            <a:pPr>
              <a:defRPr/>
            </a:pPr>
            <a:r>
              <a:rPr lang="en-US" sz="2000" dirty="0">
                <a:solidFill>
                  <a:srgbClr val="161616"/>
                </a:solidFill>
                <a:latin typeface="+mn-lt"/>
              </a:rPr>
              <a:t>Therefore, no western boundary from surface to 2000 </a:t>
            </a:r>
            <a:r>
              <a:rPr lang="en-US" sz="2000" dirty="0" err="1">
                <a:solidFill>
                  <a:srgbClr val="161616"/>
                </a:solidFill>
                <a:latin typeface="+mn-lt"/>
              </a:rPr>
              <a:t>m</a:t>
            </a:r>
            <a:r>
              <a:rPr lang="en-US" sz="2000" dirty="0">
                <a:solidFill>
                  <a:srgbClr val="161616"/>
                </a:solidFill>
                <a:latin typeface="+mn-lt"/>
              </a:rPr>
              <a:t>.</a:t>
            </a:r>
          </a:p>
          <a:p>
            <a:pPr>
              <a:defRPr/>
            </a:pPr>
            <a:endParaRPr lang="en-US" sz="2000" dirty="0">
              <a:solidFill>
                <a:srgbClr val="161616"/>
              </a:solidFill>
              <a:latin typeface="+mn-lt"/>
            </a:endParaRPr>
          </a:p>
          <a:p>
            <a:pPr>
              <a:defRPr/>
            </a:pPr>
            <a:r>
              <a:rPr lang="en-US" sz="2000" dirty="0">
                <a:solidFill>
                  <a:srgbClr val="161616"/>
                </a:solidFill>
                <a:latin typeface="+mn-lt"/>
              </a:rPr>
              <a:t>Deeper than 2000 </a:t>
            </a:r>
            <a:r>
              <a:rPr lang="en-US" sz="2000" dirty="0" err="1">
                <a:solidFill>
                  <a:srgbClr val="161616"/>
                </a:solidFill>
                <a:latin typeface="+mn-lt"/>
              </a:rPr>
              <a:t>m</a:t>
            </a:r>
            <a:r>
              <a:rPr lang="en-US" sz="2000" dirty="0">
                <a:solidFill>
                  <a:srgbClr val="161616"/>
                </a:solidFill>
                <a:latin typeface="+mn-lt"/>
              </a:rPr>
              <a:t>, there are numerous boundaries.</a:t>
            </a:r>
          </a:p>
        </p:txBody>
      </p:sp>
      <p:sp>
        <p:nvSpPr>
          <p:cNvPr id="25608" name="Slide Number Placeholder 23"/>
          <p:cNvSpPr>
            <a:spLocks noGrp="1"/>
          </p:cNvSpPr>
          <p:nvPr>
            <p:ph type="sldNum" sz="quarter" idx="12"/>
          </p:nvPr>
        </p:nvSpPr>
        <p:spPr>
          <a:noFill/>
        </p:spPr>
        <p:txBody>
          <a:bodyPr/>
          <a:lstStyle/>
          <a:p>
            <a:fld id="{4AC31A95-CD5D-B648-8317-2B7199F73472}" type="slidenum">
              <a:rPr lang="en-US" smtClean="0">
                <a:latin typeface="Times" pitchFamily="-105" charset="0"/>
              </a:rPr>
              <a:pPr/>
              <a:t>6</a:t>
            </a:fld>
            <a:endParaRPr lang="en-US" smtClean="0">
              <a:latin typeface="Times" pitchFamily="-105" charset="0"/>
            </a:endParaRPr>
          </a:p>
        </p:txBody>
      </p:sp>
      <p:sp>
        <p:nvSpPr>
          <p:cNvPr id="25609" name="Footer Placeholder 24"/>
          <p:cNvSpPr>
            <a:spLocks noGrp="1"/>
          </p:cNvSpPr>
          <p:nvPr>
            <p:ph type="ftr" sz="quarter" idx="11"/>
          </p:nvPr>
        </p:nvSpPr>
        <p:spPr>
          <a:noFill/>
        </p:spPr>
        <p:txBody>
          <a:bodyPr/>
          <a:lstStyle/>
          <a:p>
            <a:r>
              <a:rPr lang="en-US" smtClean="0">
                <a:latin typeface="Times" pitchFamily="-105" charset="0"/>
              </a:rPr>
              <a:t>Talley SIO 210 (2016)</a:t>
            </a:r>
            <a:endParaRPr lang="en-US">
              <a:latin typeface="Times" pitchFamily="-105" charset="0"/>
            </a:endParaRPr>
          </a:p>
        </p:txBody>
      </p:sp>
      <p:sp>
        <p:nvSpPr>
          <p:cNvPr id="26" name="Date Placeholder 25"/>
          <p:cNvSpPr>
            <a:spLocks noGrp="1"/>
          </p:cNvSpPr>
          <p:nvPr>
            <p:ph type="dt" sz="half" idx="10"/>
          </p:nvPr>
        </p:nvSpPr>
        <p:spPr/>
        <p:txBody>
          <a:bodyPr/>
          <a:lstStyle/>
          <a:p>
            <a:pPr>
              <a:defRPr/>
            </a:pPr>
            <a:fld id="{35CA11E2-4DC4-F141-ADB5-BAFFE8631E37}" type="datetime1">
              <a:rPr lang="en-US" smtClean="0"/>
              <a:t>11/28/16</a:t>
            </a:fld>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7650" name="Picture 10" descr="fig5.17_ncepglobe_sverdrup_DPO.pdf"/>
          <p:cNvPicPr>
            <a:picLocks noChangeAspect="1"/>
          </p:cNvPicPr>
          <p:nvPr/>
        </p:nvPicPr>
        <p:blipFill>
          <a:blip r:embed="rId3"/>
          <a:srcRect t="71432" r="5093" b="15450"/>
          <a:stretch>
            <a:fillRect/>
          </a:stretch>
        </p:blipFill>
        <p:spPr bwMode="auto">
          <a:xfrm>
            <a:off x="304800" y="1066800"/>
            <a:ext cx="8518525" cy="1524000"/>
          </a:xfrm>
          <a:prstGeom prst="rect">
            <a:avLst/>
          </a:prstGeom>
          <a:solidFill>
            <a:schemeClr val="tx1"/>
          </a:solidFill>
          <a:ln w="9525">
            <a:noFill/>
            <a:miter lim="800000"/>
            <a:headEnd/>
            <a:tailEnd/>
          </a:ln>
        </p:spPr>
      </p:pic>
      <p:sp>
        <p:nvSpPr>
          <p:cNvPr id="27651" name="Rectangle 2"/>
          <p:cNvSpPr>
            <a:spLocks noGrp="1" noChangeArrowheads="1"/>
          </p:cNvSpPr>
          <p:nvPr>
            <p:ph type="title"/>
          </p:nvPr>
        </p:nvSpPr>
        <p:spPr/>
        <p:txBody>
          <a:bodyPr/>
          <a:lstStyle/>
          <a:p>
            <a:pPr eaLnBrk="1" hangingPunct="1"/>
            <a:r>
              <a:rPr lang="en-US" smtClean="0">
                <a:ea typeface="ＭＳ Ｐゴシック" pitchFamily="-105" charset="-128"/>
                <a:cs typeface="ＭＳ Ｐゴシック" pitchFamily="-105" charset="-128"/>
              </a:rPr>
              <a:t>Dynamics: Antarctic Circumpolar Current</a:t>
            </a:r>
          </a:p>
        </p:txBody>
      </p:sp>
      <p:sp>
        <p:nvSpPr>
          <p:cNvPr id="28676" name="Text Box 5"/>
          <p:cNvSpPr txBox="1">
            <a:spLocks noChangeArrowheads="1"/>
          </p:cNvSpPr>
          <p:nvPr/>
        </p:nvSpPr>
        <p:spPr bwMode="auto">
          <a:xfrm>
            <a:off x="0" y="3124200"/>
            <a:ext cx="9144000" cy="1631950"/>
          </a:xfrm>
          <a:prstGeom prst="rect">
            <a:avLst/>
          </a:prstGeom>
          <a:noFill/>
          <a:ln w="9525">
            <a:noFill/>
            <a:miter lim="800000"/>
            <a:headEnd/>
            <a:tailEnd/>
          </a:ln>
        </p:spPr>
        <p:txBody>
          <a:bodyPr>
            <a:prstTxWarp prst="textNoShape">
              <a:avLst/>
            </a:prstTxWarp>
            <a:spAutoFit/>
          </a:bodyPr>
          <a:lstStyle/>
          <a:p>
            <a:pPr>
              <a:spcBef>
                <a:spcPct val="50000"/>
              </a:spcBef>
              <a:defRPr/>
            </a:pPr>
            <a:r>
              <a:rPr lang="en-US" sz="2000" dirty="0">
                <a:solidFill>
                  <a:srgbClr val="000000"/>
                </a:solidFill>
                <a:latin typeface="+mn-lt"/>
              </a:rPr>
              <a:t>1. Traditional Sverdrup balance north (and also south, not shown here) of latitude of Drake Passage.  Western boundary current is the Malvinas (Falkland) Current off S. America.  Shift of whole ACC southwards from this location towards the east in response to Ekman upwelling.</a:t>
            </a:r>
          </a:p>
        </p:txBody>
      </p:sp>
      <p:sp>
        <p:nvSpPr>
          <p:cNvPr id="27653" name="Text Box 6"/>
          <p:cNvSpPr txBox="1">
            <a:spLocks noChangeArrowheads="1"/>
          </p:cNvSpPr>
          <p:nvPr/>
        </p:nvSpPr>
        <p:spPr bwMode="auto">
          <a:xfrm>
            <a:off x="0" y="4876800"/>
            <a:ext cx="8915400" cy="1784350"/>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rgbClr val="000000"/>
                </a:solidFill>
                <a:latin typeface="Verdana" pitchFamily="-105" charset="0"/>
              </a:rPr>
              <a:t>2. BUT open Drake Passage from surface to 2000m means that Sverdrup balance does not  hold throughout (no western boundary above sill depth).  </a:t>
            </a:r>
          </a:p>
          <a:p>
            <a:pPr>
              <a:spcBef>
                <a:spcPct val="50000"/>
              </a:spcBef>
            </a:pPr>
            <a:r>
              <a:rPr lang="en-US" sz="2000">
                <a:solidFill>
                  <a:srgbClr val="000000"/>
                </a:solidFill>
                <a:latin typeface="Verdana" pitchFamily="-105" charset="0"/>
              </a:rPr>
              <a:t>ACC has additional zonal jet dynamics; outside the scope of SIO 210</a:t>
            </a:r>
          </a:p>
        </p:txBody>
      </p:sp>
      <p:sp>
        <p:nvSpPr>
          <p:cNvPr id="27654" name="Line 8"/>
          <p:cNvSpPr>
            <a:spLocks noChangeShapeType="1"/>
          </p:cNvSpPr>
          <p:nvPr/>
        </p:nvSpPr>
        <p:spPr bwMode="auto">
          <a:xfrm flipH="1" flipV="1">
            <a:off x="1447800" y="1981200"/>
            <a:ext cx="1295400" cy="1219200"/>
          </a:xfrm>
          <a:prstGeom prst="line">
            <a:avLst/>
          </a:prstGeom>
          <a:noFill/>
          <a:ln w="76200">
            <a:solidFill>
              <a:srgbClr val="FF0000"/>
            </a:solidFill>
            <a:round/>
            <a:headEnd/>
            <a:tailEnd type="triangle" w="med" len="med"/>
          </a:ln>
        </p:spPr>
        <p:txBody>
          <a:bodyPr wrap="none" anchor="ctr">
            <a:prstTxWarp prst="textNoShape">
              <a:avLst/>
            </a:prstTxWarp>
          </a:bodyPr>
          <a:lstStyle/>
          <a:p>
            <a:endParaRPr lang="en-US"/>
          </a:p>
        </p:txBody>
      </p:sp>
      <p:sp>
        <p:nvSpPr>
          <p:cNvPr id="27655" name="TextBox 11"/>
          <p:cNvSpPr txBox="1">
            <a:spLocks noChangeArrowheads="1"/>
          </p:cNvSpPr>
          <p:nvPr/>
        </p:nvSpPr>
        <p:spPr bwMode="auto">
          <a:xfrm>
            <a:off x="7010400" y="2590800"/>
            <a:ext cx="2286000" cy="461963"/>
          </a:xfrm>
          <a:prstGeom prst="rect">
            <a:avLst/>
          </a:prstGeom>
          <a:noFill/>
          <a:ln w="9525">
            <a:noFill/>
            <a:miter lim="800000"/>
            <a:headEnd/>
            <a:tailEnd/>
          </a:ln>
        </p:spPr>
        <p:txBody>
          <a:bodyPr>
            <a:prstTxWarp prst="textNoShape">
              <a:avLst/>
            </a:prstTxWarp>
            <a:spAutoFit/>
          </a:bodyPr>
          <a:lstStyle/>
          <a:p>
            <a:r>
              <a:rPr lang="en-US">
                <a:solidFill>
                  <a:srgbClr val="000000"/>
                </a:solidFill>
              </a:rPr>
              <a:t>DPO Fig. 5.17</a:t>
            </a:r>
          </a:p>
        </p:txBody>
      </p:sp>
      <p:sp>
        <p:nvSpPr>
          <p:cNvPr id="27656" name="Footer Placeholder 7"/>
          <p:cNvSpPr>
            <a:spLocks noGrp="1"/>
          </p:cNvSpPr>
          <p:nvPr>
            <p:ph type="ftr" sz="quarter" idx="11"/>
          </p:nvPr>
        </p:nvSpPr>
        <p:spPr>
          <a:noFill/>
        </p:spPr>
        <p:txBody>
          <a:bodyPr/>
          <a:lstStyle/>
          <a:p>
            <a:r>
              <a:rPr lang="en-US" smtClean="0">
                <a:latin typeface="Times" pitchFamily="-105" charset="0"/>
              </a:rPr>
              <a:t>Talley SIO 210 (2016)</a:t>
            </a:r>
            <a:endParaRPr lang="en-US">
              <a:latin typeface="Times" pitchFamily="-105" charset="0"/>
            </a:endParaRPr>
          </a:p>
        </p:txBody>
      </p:sp>
      <p:sp>
        <p:nvSpPr>
          <p:cNvPr id="27657" name="Slide Number Placeholder 8"/>
          <p:cNvSpPr>
            <a:spLocks noGrp="1"/>
          </p:cNvSpPr>
          <p:nvPr>
            <p:ph type="sldNum" sz="quarter" idx="12"/>
          </p:nvPr>
        </p:nvSpPr>
        <p:spPr>
          <a:noFill/>
        </p:spPr>
        <p:txBody>
          <a:bodyPr/>
          <a:lstStyle/>
          <a:p>
            <a:fld id="{880E7B02-ED65-D44E-BB46-3906BD65B836}" type="slidenum">
              <a:rPr lang="en-US" smtClean="0">
                <a:latin typeface="Times" pitchFamily="-105" charset="0"/>
              </a:rPr>
              <a:pPr/>
              <a:t>7</a:t>
            </a:fld>
            <a:endParaRPr lang="en-US" smtClean="0">
              <a:latin typeface="Times" pitchFamily="-105" charset="0"/>
            </a:endParaRPr>
          </a:p>
        </p:txBody>
      </p:sp>
      <p:sp>
        <p:nvSpPr>
          <p:cNvPr id="10" name="Date Placeholder 9"/>
          <p:cNvSpPr>
            <a:spLocks noGrp="1"/>
          </p:cNvSpPr>
          <p:nvPr>
            <p:ph type="dt" sz="half" idx="10"/>
          </p:nvPr>
        </p:nvSpPr>
        <p:spPr/>
        <p:txBody>
          <a:bodyPr/>
          <a:lstStyle/>
          <a:p>
            <a:pPr>
              <a:defRPr/>
            </a:pPr>
            <a:fld id="{8E2EFA35-D9A2-5046-BA29-2A44403BA512}" type="datetime1">
              <a:rPr lang="en-US" smtClean="0"/>
              <a:t>11/28/16</a:t>
            </a:fld>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Title 1"/>
          <p:cNvSpPr>
            <a:spLocks noGrp="1"/>
          </p:cNvSpPr>
          <p:nvPr>
            <p:ph type="title"/>
          </p:nvPr>
        </p:nvSpPr>
        <p:spPr>
          <a:xfrm>
            <a:off x="0" y="0"/>
            <a:ext cx="9144000" cy="592138"/>
          </a:xfrm>
        </p:spPr>
        <p:txBody>
          <a:bodyPr/>
          <a:lstStyle/>
          <a:p>
            <a:r>
              <a:rPr lang="en-US" smtClean="0">
                <a:ea typeface="ＭＳ Ｐゴシック" pitchFamily="-105" charset="-128"/>
                <a:cs typeface="ＭＳ Ｐゴシック" pitchFamily="-105" charset="-128"/>
              </a:rPr>
              <a:t>Dyamics: deep to surface upwelling</a:t>
            </a:r>
          </a:p>
        </p:txBody>
      </p:sp>
      <p:sp>
        <p:nvSpPr>
          <p:cNvPr id="29699" name="TextBox 6"/>
          <p:cNvSpPr txBox="1">
            <a:spLocks noChangeArrowheads="1"/>
          </p:cNvSpPr>
          <p:nvPr/>
        </p:nvSpPr>
        <p:spPr bwMode="auto">
          <a:xfrm>
            <a:off x="6948488" y="4138613"/>
            <a:ext cx="3082925" cy="461962"/>
          </a:xfrm>
          <a:prstGeom prst="rect">
            <a:avLst/>
          </a:prstGeom>
          <a:noFill/>
          <a:ln w="9525">
            <a:noFill/>
            <a:miter lim="800000"/>
            <a:headEnd/>
            <a:tailEnd/>
          </a:ln>
        </p:spPr>
        <p:txBody>
          <a:bodyPr>
            <a:prstTxWarp prst="textNoShape">
              <a:avLst/>
            </a:prstTxWarp>
            <a:spAutoFit/>
          </a:bodyPr>
          <a:lstStyle/>
          <a:p>
            <a:r>
              <a:rPr lang="en-US"/>
              <a:t>After NRC (2011)</a:t>
            </a:r>
          </a:p>
        </p:txBody>
      </p:sp>
      <p:sp>
        <p:nvSpPr>
          <p:cNvPr id="9" name="TextBox 8"/>
          <p:cNvSpPr txBox="1"/>
          <p:nvPr/>
        </p:nvSpPr>
        <p:spPr>
          <a:xfrm>
            <a:off x="0" y="4611688"/>
            <a:ext cx="9144000" cy="1630362"/>
          </a:xfrm>
          <a:prstGeom prst="rect">
            <a:avLst/>
          </a:prstGeom>
          <a:solidFill>
            <a:schemeClr val="tx2">
              <a:lumMod val="20000"/>
              <a:lumOff val="80000"/>
            </a:schemeClr>
          </a:solidFill>
        </p:spPr>
        <p:txBody>
          <a:bodyPr>
            <a:spAutoFit/>
          </a:bodyPr>
          <a:lstStyle/>
          <a:p>
            <a:pPr>
              <a:defRPr/>
            </a:pPr>
            <a:endParaRPr lang="en-US" sz="2000" dirty="0">
              <a:solidFill>
                <a:schemeClr val="accent4">
                  <a:lumMod val="10000"/>
                </a:schemeClr>
              </a:solidFill>
              <a:latin typeface="Arial"/>
              <a:cs typeface="Arial"/>
            </a:endParaRPr>
          </a:p>
          <a:p>
            <a:pPr>
              <a:defRPr/>
            </a:pPr>
            <a:r>
              <a:rPr lang="en-US" sz="2000" dirty="0">
                <a:solidFill>
                  <a:schemeClr val="accent4">
                    <a:lumMod val="10000"/>
                  </a:schemeClr>
                </a:solidFill>
                <a:latin typeface="Arial"/>
                <a:cs typeface="Arial"/>
              </a:rPr>
              <a:t>Southern Ocean is the only place where there is direct upwelling from deep waters to the sea surface over a very large region.</a:t>
            </a:r>
          </a:p>
          <a:p>
            <a:pPr>
              <a:defRPr/>
            </a:pPr>
            <a:endParaRPr lang="en-US" sz="2000" dirty="0">
              <a:solidFill>
                <a:schemeClr val="accent4">
                  <a:lumMod val="10000"/>
                </a:schemeClr>
              </a:solidFill>
              <a:latin typeface="Arial"/>
              <a:cs typeface="Arial"/>
            </a:endParaRPr>
          </a:p>
          <a:p>
            <a:pPr>
              <a:defRPr/>
            </a:pPr>
            <a:r>
              <a:rPr lang="en-US" sz="2000" dirty="0">
                <a:solidFill>
                  <a:schemeClr val="accent4">
                    <a:lumMod val="10000"/>
                  </a:schemeClr>
                </a:solidFill>
                <a:latin typeface="Arial"/>
                <a:cs typeface="Arial"/>
              </a:rPr>
              <a:t>Dynamically this is due to the open Drake Passage latitude band.</a:t>
            </a:r>
          </a:p>
        </p:txBody>
      </p:sp>
      <p:pic>
        <p:nvPicPr>
          <p:cNvPr id="29701" name="Picture 5" descr="R02000_Ocean Circ_talley_withblooms.pdf"/>
          <p:cNvPicPr>
            <a:picLocks noChangeAspect="1"/>
          </p:cNvPicPr>
          <p:nvPr/>
        </p:nvPicPr>
        <p:blipFill>
          <a:blip r:embed="rId3"/>
          <a:srcRect/>
          <a:stretch>
            <a:fillRect/>
          </a:stretch>
        </p:blipFill>
        <p:spPr bwMode="auto">
          <a:xfrm>
            <a:off x="1549400" y="261938"/>
            <a:ext cx="6045200" cy="4570412"/>
          </a:xfrm>
          <a:prstGeom prst="rect">
            <a:avLst/>
          </a:prstGeom>
          <a:noFill/>
          <a:ln w="9525">
            <a:noFill/>
            <a:miter lim="800000"/>
            <a:headEnd/>
            <a:tailEnd/>
          </a:ln>
        </p:spPr>
      </p:pic>
      <p:sp>
        <p:nvSpPr>
          <p:cNvPr id="29702" name="Slide Number Placeholder 9"/>
          <p:cNvSpPr>
            <a:spLocks noGrp="1"/>
          </p:cNvSpPr>
          <p:nvPr>
            <p:ph type="sldNum" sz="quarter" idx="12"/>
          </p:nvPr>
        </p:nvSpPr>
        <p:spPr>
          <a:noFill/>
        </p:spPr>
        <p:txBody>
          <a:bodyPr/>
          <a:lstStyle/>
          <a:p>
            <a:fld id="{311D33C8-0F51-9844-A819-1B91E37AE937}" type="slidenum">
              <a:rPr lang="en-US" smtClean="0">
                <a:latin typeface="Times" pitchFamily="-105" charset="0"/>
              </a:rPr>
              <a:pPr/>
              <a:t>8</a:t>
            </a:fld>
            <a:endParaRPr lang="en-US" smtClean="0">
              <a:latin typeface="Times" pitchFamily="-105" charset="0"/>
            </a:endParaRPr>
          </a:p>
        </p:txBody>
      </p:sp>
      <p:sp>
        <p:nvSpPr>
          <p:cNvPr id="29703" name="Footer Placeholder 10"/>
          <p:cNvSpPr>
            <a:spLocks noGrp="1"/>
          </p:cNvSpPr>
          <p:nvPr>
            <p:ph type="ftr" sz="quarter" idx="11"/>
          </p:nvPr>
        </p:nvSpPr>
        <p:spPr>
          <a:noFill/>
        </p:spPr>
        <p:txBody>
          <a:bodyPr/>
          <a:lstStyle/>
          <a:p>
            <a:r>
              <a:rPr lang="en-US" smtClean="0">
                <a:latin typeface="Times" pitchFamily="-105" charset="0"/>
              </a:rPr>
              <a:t>Talley SIO 210 (2016)</a:t>
            </a:r>
            <a:endParaRPr lang="en-US">
              <a:latin typeface="Times" pitchFamily="-105" charset="0"/>
            </a:endParaRPr>
          </a:p>
        </p:txBody>
      </p:sp>
      <p:sp>
        <p:nvSpPr>
          <p:cNvPr id="8" name="Date Placeholder 7"/>
          <p:cNvSpPr>
            <a:spLocks noGrp="1"/>
          </p:cNvSpPr>
          <p:nvPr>
            <p:ph type="dt" sz="half" idx="10"/>
          </p:nvPr>
        </p:nvSpPr>
        <p:spPr/>
        <p:txBody>
          <a:bodyPr/>
          <a:lstStyle/>
          <a:p>
            <a:pPr>
              <a:defRPr/>
            </a:pPr>
            <a:fld id="{F06ECA22-CA59-1648-AA15-6B7B0BC33B5F}" type="datetime1">
              <a:rPr lang="en-US" smtClean="0"/>
              <a:t>11/28/16</a:t>
            </a:fld>
            <a:endParaRPr lang="en-US"/>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fr-FR" smtClean="0">
                <a:ea typeface="ＭＳ Ｐゴシック" pitchFamily="-105" charset="-128"/>
                <a:cs typeface="ＭＳ Ｐゴシック" pitchFamily="-105" charset="-128"/>
              </a:rPr>
              <a:t>Zonally-averaged overturning circulation and processes</a:t>
            </a:r>
            <a:endParaRPr lang="en-US" smtClean="0">
              <a:ea typeface="ＭＳ Ｐゴシック" pitchFamily="-105" charset="-128"/>
              <a:cs typeface="ＭＳ Ｐゴシック" pitchFamily="-105" charset="-128"/>
            </a:endParaRPr>
          </a:p>
        </p:txBody>
      </p:sp>
      <p:sp>
        <p:nvSpPr>
          <p:cNvPr id="57347" name="TextBox 4"/>
          <p:cNvSpPr txBox="1">
            <a:spLocks noChangeArrowheads="1"/>
          </p:cNvSpPr>
          <p:nvPr/>
        </p:nvSpPr>
        <p:spPr bwMode="auto">
          <a:xfrm>
            <a:off x="0" y="4876800"/>
            <a:ext cx="9144000" cy="2246769"/>
          </a:xfrm>
          <a:prstGeom prst="rect">
            <a:avLst/>
          </a:prstGeom>
          <a:noFill/>
          <a:ln w="9525">
            <a:noFill/>
            <a:miter lim="800000"/>
            <a:headEnd/>
            <a:tailEnd/>
          </a:ln>
        </p:spPr>
        <p:txBody>
          <a:bodyPr wrap="square">
            <a:prstTxWarp prst="textNoShape">
              <a:avLst/>
            </a:prstTxWarp>
            <a:spAutoFit/>
          </a:bodyPr>
          <a:lstStyle/>
          <a:p>
            <a:pPr>
              <a:defRPr/>
            </a:pPr>
            <a:r>
              <a:rPr lang="en-US" sz="2000" dirty="0">
                <a:solidFill>
                  <a:srgbClr val="161616"/>
                </a:solidFill>
                <a:latin typeface="+mn-lt"/>
              </a:rPr>
              <a:t>	Winds (stress and curl) – upwelling and circulation</a:t>
            </a:r>
          </a:p>
          <a:p>
            <a:pPr>
              <a:defRPr/>
            </a:pPr>
            <a:r>
              <a:rPr lang="en-US" sz="2000" dirty="0">
                <a:solidFill>
                  <a:srgbClr val="161616"/>
                </a:solidFill>
                <a:latin typeface="+mn-lt"/>
              </a:rPr>
              <a:t>	Air-sea heat loss and gain</a:t>
            </a:r>
          </a:p>
          <a:p>
            <a:pPr>
              <a:defRPr/>
            </a:pPr>
            <a:r>
              <a:rPr lang="en-US" sz="2000" dirty="0">
                <a:solidFill>
                  <a:srgbClr val="161616"/>
                </a:solidFill>
                <a:latin typeface="+mn-lt"/>
              </a:rPr>
              <a:t>	Air/ice-sea freshwater fluxes (here due to ice processes)</a:t>
            </a:r>
          </a:p>
          <a:p>
            <a:pPr>
              <a:defRPr/>
            </a:pPr>
            <a:r>
              <a:rPr lang="en-US" sz="2000" dirty="0">
                <a:solidFill>
                  <a:srgbClr val="161616"/>
                </a:solidFill>
                <a:latin typeface="+mn-lt"/>
              </a:rPr>
              <a:t>	Diapycnal mixing</a:t>
            </a:r>
            <a:endParaRPr lang="en-US" sz="2000" dirty="0" smtClean="0">
              <a:solidFill>
                <a:srgbClr val="161616"/>
              </a:solidFill>
              <a:latin typeface="+mn-lt"/>
            </a:endParaRPr>
          </a:p>
          <a:p>
            <a:pPr>
              <a:defRPr/>
            </a:pPr>
            <a:endParaRPr lang="en-US" sz="2000" dirty="0" smtClean="0">
              <a:solidFill>
                <a:srgbClr val="161616"/>
              </a:solidFill>
              <a:latin typeface="Times" pitchFamily="-65" charset="0"/>
            </a:endParaRPr>
          </a:p>
          <a:p>
            <a:pPr>
              <a:defRPr/>
            </a:pPr>
            <a:r>
              <a:rPr lang="en-US" sz="2000" dirty="0" smtClean="0">
                <a:solidFill>
                  <a:srgbClr val="161616"/>
                </a:solidFill>
                <a:latin typeface="Times" pitchFamily="-65" charset="0"/>
              </a:rPr>
              <a:t>[</a:t>
            </a:r>
            <a:r>
              <a:rPr lang="en-US" sz="2000" dirty="0">
                <a:solidFill>
                  <a:srgbClr val="161616"/>
                </a:solidFill>
                <a:latin typeface="Times" pitchFamily="-65" charset="0"/>
              </a:rPr>
              <a:t>Schematic</a:t>
            </a:r>
            <a:r>
              <a:rPr lang="en-US" sz="2000" dirty="0" smtClean="0">
                <a:solidFill>
                  <a:srgbClr val="161616"/>
                </a:solidFill>
                <a:latin typeface="Times" pitchFamily="-65" charset="0"/>
              </a:rPr>
              <a:t> evolved </a:t>
            </a:r>
            <a:r>
              <a:rPr lang="en-US" sz="2000" dirty="0">
                <a:solidFill>
                  <a:srgbClr val="161616"/>
                </a:solidFill>
                <a:latin typeface="Times" pitchFamily="-65" charset="0"/>
              </a:rPr>
              <a:t>from</a:t>
            </a:r>
            <a:r>
              <a:rPr lang="en-US" sz="2000" dirty="0" smtClean="0">
                <a:solidFill>
                  <a:srgbClr val="161616"/>
                </a:solidFill>
                <a:latin typeface="Times" pitchFamily="-65" charset="0"/>
              </a:rPr>
              <a:t> Speer et al (JPO </a:t>
            </a:r>
            <a:r>
              <a:rPr lang="en-US" sz="2000" dirty="0">
                <a:solidFill>
                  <a:srgbClr val="161616"/>
                </a:solidFill>
                <a:latin typeface="Times" pitchFamily="-65" charset="0"/>
              </a:rPr>
              <a:t>2000</a:t>
            </a:r>
            <a:r>
              <a:rPr lang="en-US" sz="2000" dirty="0" smtClean="0">
                <a:solidFill>
                  <a:srgbClr val="161616"/>
                </a:solidFill>
                <a:latin typeface="Times" pitchFamily="-65" charset="0"/>
              </a:rPr>
              <a:t>) and Olbers et al. (Ant. Science 2004)]</a:t>
            </a:r>
          </a:p>
          <a:p>
            <a:pPr>
              <a:defRPr/>
            </a:pPr>
            <a:endParaRPr lang="en-US" sz="2000" dirty="0">
              <a:solidFill>
                <a:srgbClr val="161616"/>
              </a:solidFill>
              <a:latin typeface="+mn-lt"/>
            </a:endParaRPr>
          </a:p>
        </p:txBody>
      </p:sp>
      <p:pic>
        <p:nvPicPr>
          <p:cNvPr id="31748" name="Picture 4" descr="R02000_Ocean Circ_talley_withblooms.pdf"/>
          <p:cNvPicPr>
            <a:picLocks noChangeAspect="1"/>
          </p:cNvPicPr>
          <p:nvPr/>
        </p:nvPicPr>
        <p:blipFill>
          <a:blip r:embed="rId3"/>
          <a:srcRect/>
          <a:stretch>
            <a:fillRect/>
          </a:stretch>
        </p:blipFill>
        <p:spPr bwMode="auto">
          <a:xfrm>
            <a:off x="990600" y="0"/>
            <a:ext cx="6991350" cy="5286375"/>
          </a:xfrm>
          <a:prstGeom prst="rect">
            <a:avLst/>
          </a:prstGeom>
          <a:noFill/>
          <a:ln w="9525">
            <a:noFill/>
            <a:miter lim="800000"/>
            <a:headEnd/>
            <a:tailEnd/>
          </a:ln>
        </p:spPr>
      </p:pic>
      <p:sp>
        <p:nvSpPr>
          <p:cNvPr id="31749" name="Slide Number Placeholder 4"/>
          <p:cNvSpPr>
            <a:spLocks noGrp="1"/>
          </p:cNvSpPr>
          <p:nvPr>
            <p:ph type="sldNum" sz="quarter" idx="12"/>
          </p:nvPr>
        </p:nvSpPr>
        <p:spPr>
          <a:noFill/>
        </p:spPr>
        <p:txBody>
          <a:bodyPr/>
          <a:lstStyle/>
          <a:p>
            <a:fld id="{AC7702D3-45B3-D24D-815E-24559EECAB6D}" type="slidenum">
              <a:rPr lang="en-US" smtClean="0">
                <a:latin typeface="Times" pitchFamily="-105" charset="0"/>
              </a:rPr>
              <a:pPr/>
              <a:t>9</a:t>
            </a:fld>
            <a:endParaRPr lang="en-US" smtClean="0">
              <a:latin typeface="Times" pitchFamily="-105" charset="0"/>
            </a:endParaRPr>
          </a:p>
        </p:txBody>
      </p:sp>
      <p:sp>
        <p:nvSpPr>
          <p:cNvPr id="31750" name="Footer Placeholder 5"/>
          <p:cNvSpPr>
            <a:spLocks noGrp="1"/>
          </p:cNvSpPr>
          <p:nvPr>
            <p:ph type="ftr" sz="quarter" idx="11"/>
          </p:nvPr>
        </p:nvSpPr>
        <p:spPr>
          <a:noFill/>
        </p:spPr>
        <p:txBody>
          <a:bodyPr/>
          <a:lstStyle/>
          <a:p>
            <a:r>
              <a:rPr lang="en-US" smtClean="0">
                <a:latin typeface="Times" pitchFamily="-105" charset="0"/>
              </a:rPr>
              <a:t>Talley SIO 210 (2016)</a:t>
            </a:r>
            <a:endParaRPr lang="en-US">
              <a:latin typeface="Times" pitchFamily="-105" charset="0"/>
            </a:endParaRPr>
          </a:p>
        </p:txBody>
      </p:sp>
      <p:sp>
        <p:nvSpPr>
          <p:cNvPr id="7" name="Date Placeholder 6"/>
          <p:cNvSpPr>
            <a:spLocks noGrp="1"/>
          </p:cNvSpPr>
          <p:nvPr>
            <p:ph type="dt" sz="half" idx="10"/>
          </p:nvPr>
        </p:nvSpPr>
        <p:spPr/>
        <p:txBody>
          <a:bodyPr/>
          <a:lstStyle/>
          <a:p>
            <a:pPr>
              <a:defRPr/>
            </a:pPr>
            <a:fld id="{08E32766-4EC8-3E4F-AB3E-52125CE26203}" type="datetime1">
              <a:rPr lang="en-US" smtClean="0"/>
              <a:t>11/28/16</a:t>
            </a:fld>
            <a:endParaRPr lang="en-US"/>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Blank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5934</TotalTime>
  <Words>2959</Words>
  <Application>Microsoft Macintosh PowerPoint</Application>
  <PresentationFormat>On-screen Show (4:3)</PresentationFormat>
  <Paragraphs>548</Paragraphs>
  <Slides>54</Slides>
  <Notes>48</Notes>
  <HiddenSlides>5</HiddenSlides>
  <MMClips>0</MMClips>
  <ScaleCrop>false</ScaleCrop>
  <HeadingPairs>
    <vt:vector size="8" baseType="variant">
      <vt:variant>
        <vt:lpstr>Fonts Used</vt:lpstr>
      </vt:variant>
      <vt:variant>
        <vt:i4>8</vt:i4>
      </vt:variant>
      <vt:variant>
        <vt:lpstr>Design Template</vt:lpstr>
      </vt:variant>
      <vt:variant>
        <vt:i4>1</vt:i4>
      </vt:variant>
      <vt:variant>
        <vt:lpstr>Embedded OLE Servers</vt:lpstr>
      </vt:variant>
      <vt:variant>
        <vt:i4>1</vt:i4>
      </vt:variant>
      <vt:variant>
        <vt:lpstr>Slide Titles</vt:lpstr>
      </vt:variant>
      <vt:variant>
        <vt:i4>54</vt:i4>
      </vt:variant>
    </vt:vector>
  </HeadingPairs>
  <TitlesOfParts>
    <vt:vector size="64" baseType="lpstr">
      <vt:lpstr>Times</vt:lpstr>
      <vt:lpstr>ＭＳ Ｐゴシック</vt:lpstr>
      <vt:lpstr>Arial</vt:lpstr>
      <vt:lpstr>Verdana</vt:lpstr>
      <vt:lpstr>Wingdings</vt:lpstr>
      <vt:lpstr>Symbol</vt:lpstr>
      <vt:lpstr>Lucida Sans</vt:lpstr>
      <vt:lpstr>Calibri</vt:lpstr>
      <vt:lpstr>Blank Presentation</vt:lpstr>
      <vt:lpstr>Microsoft Word Document</vt:lpstr>
      <vt:lpstr>SIO 210: Southern Ocean circulation.  Dynamics X: Southern Ocean L. Talley Fall, 2016</vt:lpstr>
      <vt:lpstr>Southern Ocean geography</vt:lpstr>
      <vt:lpstr>Schematic of surface circulation (Schmitz, 1995)</vt:lpstr>
      <vt:lpstr>Dynamics: Annual mean wind stress, Ekman stress</vt:lpstr>
      <vt:lpstr>Dynamics: Ekman pumping</vt:lpstr>
      <vt:lpstr>Drake Passage latitudes: bathymetry and circulation</vt:lpstr>
      <vt:lpstr>Dynamics: Antarctic Circumpolar Current</vt:lpstr>
      <vt:lpstr>Dyamics: deep to surface upwelling</vt:lpstr>
      <vt:lpstr>Zonally-averaged overturning circulation and processes</vt:lpstr>
      <vt:lpstr>Dynamics: Ekman, upwelling, bottom water formation, eastward ACC</vt:lpstr>
      <vt:lpstr>Dynamics: Ekman, upwelling, bottom water formation, eastward ACC</vt:lpstr>
      <vt:lpstr>Dynamics: (more advanced) “residual circulation”</vt:lpstr>
      <vt:lpstr>Evidence of upwelling: Near-surface nitrate</vt:lpstr>
      <vt:lpstr>Slide 14</vt:lpstr>
      <vt:lpstr>Dynamics: re-entrant channel flow</vt:lpstr>
      <vt:lpstr>Southern Ocean surface circulation: ACC</vt:lpstr>
      <vt:lpstr>Antarctic Circumpolar Current</vt:lpstr>
      <vt:lpstr>Antarctic Circumpolar Current: banded (jet-like) structure</vt:lpstr>
      <vt:lpstr>Fronts of the Antarctic Circumpolar Current</vt:lpstr>
      <vt:lpstr>ACC speeds and transport in Drake Passage</vt:lpstr>
      <vt:lpstr>Polar and Subantarctic Fronts in temperature and salinity sections</vt:lpstr>
      <vt:lpstr>Southern Ocean surface circulation: cyclonic subpolar (polar) gyres – Weddell Sea gyre</vt:lpstr>
      <vt:lpstr>Southern Ocean surface circulation: cyclonic subpolar (polar) gyres – Ross Sea gyre</vt:lpstr>
      <vt:lpstr>Southern Ocean surface circulation   Connection to anticyclonic subtropical gyres</vt:lpstr>
      <vt:lpstr>Southern Ocean deep circulation</vt:lpstr>
      <vt:lpstr>Southern Ocean abyssal circulation</vt:lpstr>
      <vt:lpstr>Geostrophic flow of ACC: (Pacific)</vt:lpstr>
      <vt:lpstr>Southern Ocean water properties and water masses</vt:lpstr>
      <vt:lpstr>Southern Ocean buoyancy flux</vt:lpstr>
      <vt:lpstr>Antarctic ice distribution: sea ice concentration</vt:lpstr>
      <vt:lpstr>Antarctic polynyas: surface forcing</vt:lpstr>
      <vt:lpstr>Sea ice: dual role in water mass formation</vt:lpstr>
      <vt:lpstr>Sea ice: dual role in water mass formation</vt:lpstr>
      <vt:lpstr>Antarctic ice shelves</vt:lpstr>
      <vt:lpstr>Southern Ocean near-surface properties</vt:lpstr>
      <vt:lpstr>Southern Ocean water masses</vt:lpstr>
      <vt:lpstr> Water masses on section from Tasmania to Antarctica</vt:lpstr>
      <vt:lpstr>Potential temperature - salinity profiles in ACC</vt:lpstr>
      <vt:lpstr>Subantarctic Mode Water: identification</vt:lpstr>
      <vt:lpstr>Subantarctic Mode Water: source in deep winter mixed layers north of SAF</vt:lpstr>
      <vt:lpstr>Subantarctic Mode Water: impact Chlorofluorocarbon and anthropogenic CO2 water column inventory</vt:lpstr>
      <vt:lpstr>Salinity section at 20W (Atlantic): water masses</vt:lpstr>
      <vt:lpstr>Salinity section at 20W (Atlantic): water masses</vt:lpstr>
      <vt:lpstr>Antarctic Intermediate Water: source as densest, freshest SAMW?</vt:lpstr>
      <vt:lpstr>Southern Ocean water masses: Oxygen section at 20W (Atlantic)</vt:lpstr>
      <vt:lpstr>Upper Circumpolar Deep Water:low oxygen from PDW and IDW</vt:lpstr>
      <vt:lpstr>Lower Circumpolar Deep Water</vt:lpstr>
      <vt:lpstr>Lower Circumpolar Deep Water: high salinity comes from NADW</vt:lpstr>
      <vt:lpstr>LCDW warm water upwells and comes close to Antarctic ice shelves</vt:lpstr>
      <vt:lpstr>Antarctic Bottom Water</vt:lpstr>
      <vt:lpstr>Antarctic Bottom Water</vt:lpstr>
      <vt:lpstr>Antarctic Bottom Water</vt:lpstr>
      <vt:lpstr>AABW contribution to bottom water</vt:lpstr>
      <vt:lpstr>Southern Ocean: meridional view of water masses and overturn</vt:lpstr>
    </vt:vector>
  </TitlesOfParts>
  <Company>뿿_</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Lynne T</dc:creator>
  <cp:keywords/>
  <cp:lastModifiedBy>Lynne Talley</cp:lastModifiedBy>
  <cp:revision>406</cp:revision>
  <cp:lastPrinted>2016-11-28T18:03:49Z</cp:lastPrinted>
  <dcterms:created xsi:type="dcterms:W3CDTF">2016-11-28T17:11:53Z</dcterms:created>
  <dcterms:modified xsi:type="dcterms:W3CDTF">2016-11-28T18:04:09Z</dcterms:modified>
</cp:coreProperties>
</file>