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01" r:id="rId2"/>
    <p:sldId id="353" r:id="rId3"/>
    <p:sldId id="330" r:id="rId4"/>
    <p:sldId id="361" r:id="rId5"/>
    <p:sldId id="360" r:id="rId6"/>
    <p:sldId id="362" r:id="rId7"/>
    <p:sldId id="347" r:id="rId8"/>
    <p:sldId id="359" r:id="rId9"/>
    <p:sldId id="281" r:id="rId10"/>
    <p:sldId id="356" r:id="rId11"/>
    <p:sldId id="351" r:id="rId12"/>
    <p:sldId id="304" r:id="rId13"/>
    <p:sldId id="327" r:id="rId14"/>
    <p:sldId id="307" r:id="rId15"/>
    <p:sldId id="344" r:id="rId16"/>
    <p:sldId id="358" r:id="rId17"/>
    <p:sldId id="324" r:id="rId18"/>
    <p:sldId id="332" r:id="rId19"/>
    <p:sldId id="354" r:id="rId20"/>
    <p:sldId id="357" r:id="rId21"/>
    <p:sldId id="341" r:id="rId22"/>
    <p:sldId id="338" r:id="rId23"/>
    <p:sldId id="331" r:id="rId24"/>
    <p:sldId id="326" r:id="rId25"/>
    <p:sldId id="343" r:id="rId26"/>
    <p:sldId id="260" r:id="rId27"/>
    <p:sldId id="333" r:id="rId28"/>
    <p:sldId id="309" r:id="rId29"/>
    <p:sldId id="305" r:id="rId30"/>
    <p:sldId id="349" r:id="rId31"/>
    <p:sldId id="364" r:id="rId32"/>
    <p:sldId id="350" r:id="rId33"/>
    <p:sldId id="363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pitchFamily="-10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180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1696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FF3CE6AA-AF24-8843-891C-7366B106B21A}" type="datetime1">
              <a:rPr lang="en-US"/>
              <a:pPr>
                <a:defRPr/>
              </a:pPr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A118834-B0FF-B643-9023-0F3622274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pPr>
              <a:defRPr/>
            </a:pPr>
            <a:fld id="{B12BE8A5-60ED-8E4F-90F5-5A94AB3CA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969FB-9DE9-D94E-984E-72132C07B13C}" type="slidenum">
              <a:rPr lang="en-US">
                <a:latin typeface="Times" pitchFamily="-105" charset="0"/>
              </a:rPr>
              <a:pPr/>
              <a:t>1</a:t>
            </a:fld>
            <a:endParaRPr lang="en-US">
              <a:latin typeface="Times" pitchFamily="-105" charset="0"/>
            </a:endParaRPr>
          </a:p>
        </p:txBody>
      </p:sp>
      <p:sp>
        <p:nvSpPr>
          <p:cNvPr id="16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LOOK at new ideas of monsoon – Bill Boos, Simone at </a:t>
            </a:r>
            <a:r>
              <a:rPr lang="en-US" dirty="0" err="1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CalTech</a:t>
            </a:r>
            <a:r>
              <a:rPr lang="en-US" dirty="0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5D2116-CB8F-4641-8D5E-9358B405AE71}" type="slidenum">
              <a:rPr lang="en-US">
                <a:latin typeface="Times" pitchFamily="-105" charset="0"/>
              </a:rPr>
              <a:pPr/>
              <a:t>13</a:t>
            </a:fld>
            <a:endParaRPr lang="en-US">
              <a:latin typeface="Times" pitchFamily="-105" charset="0"/>
            </a:endParaRPr>
          </a:p>
        </p:txBody>
      </p:sp>
      <p:sp>
        <p:nvSpPr>
          <p:cNvPr id="27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7DE16-8EAA-6C46-A70A-464DE9177635}" type="slidenum">
              <a:rPr lang="en-US">
                <a:latin typeface="Times" pitchFamily="-105" charset="0"/>
              </a:rPr>
              <a:pPr/>
              <a:t>14</a:t>
            </a:fld>
            <a:endParaRPr lang="en-US">
              <a:latin typeface="Times" pitchFamily="-105" charset="0"/>
            </a:endParaRPr>
          </a:p>
        </p:txBody>
      </p:sp>
      <p:sp>
        <p:nvSpPr>
          <p:cNvPr id="29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Rho Cp dT = rho g dz from hydrostatic balance and definition of specific heat relating dp to dT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dp = -rho g dz (hydrostatic)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PdV = dQ  (1</a:t>
            </a:r>
            <a:r>
              <a:rPr lang="en-US" baseline="30000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st</a:t>
            </a:r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 law of thermodynamics if internal energy is constant, dQ is heat energy)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 dp = rho  c_p dT (combine)</a:t>
            </a:r>
          </a:p>
          <a:p>
            <a:pPr eaLnBrk="1" hangingPunct="1"/>
            <a:endParaRPr lang="en-US" smtClean="0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endParaRPr lang="en-US" smtClean="0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6242D-B461-7148-8A82-5CD198CE8A5D}" type="slidenum">
              <a:rPr lang="en-US">
                <a:latin typeface="Times" pitchFamily="-105" charset="0"/>
              </a:rPr>
              <a:pPr/>
              <a:t>15</a:t>
            </a:fld>
            <a:endParaRPr lang="en-US">
              <a:latin typeface="Times" pitchFamily="-105" charset="0"/>
            </a:endParaRPr>
          </a:p>
        </p:txBody>
      </p:sp>
      <p:sp>
        <p:nvSpPr>
          <p:cNvPr id="31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680037-981F-DC40-AE23-03231EC2A7A8}" type="slidenum">
              <a:rPr lang="en-US">
                <a:latin typeface="Times" pitchFamily="-105" charset="0"/>
              </a:rPr>
              <a:pPr/>
              <a:t>16</a:t>
            </a:fld>
            <a:endParaRPr lang="en-US">
              <a:latin typeface="Times" pitchFamily="-105" charset="0"/>
            </a:endParaRPr>
          </a:p>
        </p:txBody>
      </p:sp>
      <p:sp>
        <p:nvSpPr>
          <p:cNvPr id="33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9893E-1A78-1E4A-B925-05637753B9D5}" type="slidenum">
              <a:rPr lang="en-US">
                <a:latin typeface="Times" pitchFamily="-105" charset="0"/>
              </a:rPr>
              <a:pPr/>
              <a:t>17</a:t>
            </a:fld>
            <a:endParaRPr lang="en-US">
              <a:latin typeface="Times" pitchFamily="-105" charset="0"/>
            </a:endParaRPr>
          </a:p>
        </p:txBody>
      </p:sp>
      <p:sp>
        <p:nvSpPr>
          <p:cNvPr id="35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598E89-679C-8C40-9DDE-9397CB66DD06}" type="slidenum">
              <a:rPr lang="en-US">
                <a:latin typeface="Times" pitchFamily="-105" charset="0"/>
              </a:rPr>
              <a:pPr/>
              <a:t>18</a:t>
            </a:fld>
            <a:endParaRPr lang="en-US">
              <a:latin typeface="Times" pitchFamily="-105" charset="0"/>
            </a:endParaRPr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Can see that it is not the SST annual range in the Arabian Sea that drives the monsoon – has to be the land annual range.  Monsoon: SST remains relatively constant while land temperature goes through large annual cycle.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DEB05-8A73-3444-9BBF-8B4CF8EA3415}" type="slidenum">
              <a:rPr lang="en-US" smtClean="0">
                <a:latin typeface="Times" pitchFamily="-105" charset="0"/>
              </a:rPr>
              <a:pPr/>
              <a:t>20</a:t>
            </a:fld>
            <a:endParaRPr lang="en-US" smtClean="0">
              <a:latin typeface="Times" pitchFamily="-10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25283-C927-1C4E-91CA-BD070C79A408}" type="slidenum">
              <a:rPr lang="en-US">
                <a:latin typeface="Times" pitchFamily="-105" charset="0"/>
              </a:rPr>
              <a:pPr/>
              <a:t>21</a:t>
            </a:fld>
            <a:endParaRPr lang="en-US">
              <a:latin typeface="Times" pitchFamily="-105" charset="0"/>
            </a:endParaRPr>
          </a:p>
        </p:txBody>
      </p:sp>
      <p:sp>
        <p:nvSpPr>
          <p:cNvPr id="43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D9E55-8FE6-B34D-890F-7365D9B0A55F}" type="slidenum">
              <a:rPr lang="en-US">
                <a:latin typeface="Times" pitchFamily="-105" charset="0"/>
              </a:rPr>
              <a:pPr/>
              <a:t>22</a:t>
            </a:fld>
            <a:endParaRPr lang="en-US">
              <a:latin typeface="Times" pitchFamily="-105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C1249-FB9E-6F47-A09A-9180172A8611}" type="slidenum">
              <a:rPr lang="en-US">
                <a:latin typeface="Times" pitchFamily="-105" charset="0"/>
              </a:rPr>
              <a:pPr/>
              <a:t>23</a:t>
            </a:fld>
            <a:endParaRPr lang="en-US">
              <a:latin typeface="Times" pitchFamily="-105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B5F0D-6AC9-594A-8815-6BFF6D303521}" type="slidenum">
              <a:rPr lang="en-US">
                <a:latin typeface="Times" pitchFamily="-105" charset="0"/>
              </a:rPr>
              <a:pPr/>
              <a:t>3</a:t>
            </a:fld>
            <a:endParaRPr lang="en-US">
              <a:latin typeface="Times" pitchFamily="-105" charset="0"/>
            </a:endParaRPr>
          </a:p>
        </p:txBody>
      </p:sp>
      <p:sp>
        <p:nvSpPr>
          <p:cNvPr id="23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4C2F0-1A6E-0C4C-A2B6-0B7132F00051}" type="slidenum">
              <a:rPr lang="en-US">
                <a:latin typeface="Times" pitchFamily="-105" charset="0"/>
              </a:rPr>
              <a:pPr/>
              <a:t>24</a:t>
            </a:fld>
            <a:endParaRPr lang="en-US">
              <a:latin typeface="Times" pitchFamily="-105" charset="0"/>
            </a:endParaRPr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8A252C-4875-2D40-BE7A-D27C094FFCF0}" type="slidenum">
              <a:rPr lang="en-US">
                <a:latin typeface="Times" pitchFamily="-105" charset="0"/>
              </a:rPr>
              <a:pPr/>
              <a:t>25</a:t>
            </a:fld>
            <a:endParaRPr lang="en-US">
              <a:latin typeface="Times" pitchFamily="-105" charset="0"/>
            </a:endParaRPr>
          </a:p>
        </p:txBody>
      </p:sp>
      <p:sp>
        <p:nvSpPr>
          <p:cNvPr id="5120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Also there is usually colder water on the equator due to upwelling (at least in Pacific), which means that the ITCZ(s) are located permanently off the equator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8F1D3-6973-AE4E-82AE-EA5AE152CB31}" type="slidenum">
              <a:rPr lang="en-US">
                <a:latin typeface="Times" pitchFamily="-105" charset="0"/>
              </a:rPr>
              <a:pPr/>
              <a:t>26</a:t>
            </a:fld>
            <a:endParaRPr lang="en-US">
              <a:latin typeface="Times" pitchFamily="-105" charset="0"/>
            </a:endParaRPr>
          </a:p>
        </p:txBody>
      </p:sp>
      <p:sp>
        <p:nvSpPr>
          <p:cNvPr id="532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Nice animation at http://www.gerhards.net/astro/wolken_200705_en.html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http://www.gerhards.net/astro/wolken_200705_full.html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22C6-3A32-5A46-87FF-85B77ADB91B2}" type="slidenum">
              <a:rPr lang="en-US">
                <a:latin typeface="Times" pitchFamily="-105" charset="0"/>
              </a:rPr>
              <a:pPr/>
              <a:t>27</a:t>
            </a:fld>
            <a:endParaRPr lang="en-US">
              <a:latin typeface="Times" pitchFamily="-105" charset="0"/>
            </a:endParaRPr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Polar and Subtropical Jet are both westerlies.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Polar Jet is what we often refer to as the “jet stream”, brings storms (see Wikipedia), but both are “jet streams”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Subtropical Jet Stream is due to the upper part of the Hadley cell, which turns eastward as it moves poleward and forms the jet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Wikipedia on Ferrel cell – “ball bearing” between the hadley and polar cells; surface westerlies are really a series of storms through which the westerly wind is the average. Upper part of F.C. is not really continuous – connects variously with the Hadley and polar cells.</a:t>
            </a:r>
          </a:p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Not clear why polar jet is located where it is (frm what I’ve read thus far).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75918-5AAE-AD43-9D88-6D26C481585F}" type="slidenum">
              <a:rPr lang="en-US">
                <a:latin typeface="Times" pitchFamily="-105" charset="0"/>
              </a:rPr>
              <a:pPr/>
              <a:t>28</a:t>
            </a:fld>
            <a:endParaRPr lang="en-US">
              <a:latin typeface="Times" pitchFamily="-105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F1A90-538E-6D4C-BEBC-2C0C862AC664}" type="slidenum">
              <a:rPr lang="en-US">
                <a:latin typeface="Times" pitchFamily="-105" charset="0"/>
              </a:rPr>
              <a:pPr/>
              <a:t>29</a:t>
            </a:fld>
            <a:endParaRPr lang="en-US">
              <a:latin typeface="Times" pitchFamily="-105" charset="0"/>
            </a:endParaRPr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Units of wind stress:  Newton/m2 or dyne/cm2</a:t>
            </a:r>
          </a:p>
          <a:p>
            <a:pPr eaLnBrk="1" hangingPunct="1"/>
            <a:r>
              <a:rPr lang="en-US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From  kg/m^3 times (m/sec)^2 = kg/(m sec^2)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66D602-4EE8-CD48-8D18-B8CDD7D41573}" type="slidenum">
              <a:rPr lang="en-US">
                <a:latin typeface="Times" pitchFamily="-105" charset="0"/>
              </a:rPr>
              <a:pPr/>
              <a:t>31</a:t>
            </a:fld>
            <a:endParaRPr lang="en-US">
              <a:latin typeface="Times" pitchFamily="-105" charset="0"/>
            </a:endParaRPr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B6492-A2C5-1B46-BEAD-6B41119AD8B6}" type="slidenum">
              <a:rPr lang="en-US">
                <a:latin typeface="Times" pitchFamily="-105" charset="0"/>
              </a:rPr>
              <a:pPr/>
              <a:t>33</a:t>
            </a:fld>
            <a:endParaRPr lang="en-US">
              <a:latin typeface="Times" pitchFamily="-105" charset="0"/>
            </a:endParaRPr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9B70E-EFAD-5D4B-968B-C039400B2E52}" type="slidenum">
              <a:rPr lang="en-US">
                <a:latin typeface="Times" pitchFamily="-105" charset="0"/>
              </a:rPr>
              <a:pPr/>
              <a:t>4</a:t>
            </a:fld>
            <a:endParaRPr lang="en-US">
              <a:latin typeface="Times" pitchFamily="-105" charset="0"/>
            </a:endParaRPr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For steady state, heat must be transported out of the tropics to the cooling mid-latitudes (cooling)</a:t>
            </a:r>
          </a:p>
          <a:p>
            <a:pPr eaLnBrk="1" hangingPunct="1"/>
            <a:r>
              <a:rPr lang="en-US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Red line: example, heat transport should be northward across this line.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7029C8-3DB1-3241-AADA-AADB5EE60D8D}" type="slidenum">
              <a:rPr lang="en-US">
                <a:latin typeface="Times" pitchFamily="-105" charset="0"/>
              </a:rPr>
              <a:pPr/>
              <a:t>5</a:t>
            </a:fld>
            <a:endParaRPr lang="en-US">
              <a:latin typeface="Times" pitchFamily="-105" charset="0"/>
            </a:endParaRPr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Could use some</a:t>
            </a:r>
            <a:r>
              <a:rPr lang="en-US" baseline="0" dirty="0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 kind of map showing runoff</a:t>
            </a:r>
            <a:endParaRPr lang="en-US" dirty="0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B6492-A2C5-1B46-BEAD-6B41119AD8B6}" type="slidenum">
              <a:rPr lang="en-US">
                <a:latin typeface="Times" pitchFamily="-105" charset="0"/>
              </a:rPr>
              <a:pPr/>
              <a:t>7</a:t>
            </a:fld>
            <a:endParaRPr lang="en-US">
              <a:latin typeface="Times" pitchFamily="-105" charset="0"/>
            </a:endParaRPr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969FB-9DE9-D94E-984E-72132C07B13C}" type="slidenum">
              <a:rPr lang="en-US">
                <a:latin typeface="Times" pitchFamily="-105" charset="0"/>
              </a:rPr>
              <a:pPr/>
              <a:t>8</a:t>
            </a:fld>
            <a:endParaRPr lang="en-US">
              <a:latin typeface="Times" pitchFamily="-105" charset="0"/>
            </a:endParaRPr>
          </a:p>
        </p:txBody>
      </p:sp>
      <p:sp>
        <p:nvSpPr>
          <p:cNvPr id="16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pitchFamily="-105" charset="0"/>
                <a:ea typeface="ＭＳ Ｐゴシック" pitchFamily="-105" charset="-128"/>
                <a:cs typeface="ＭＳ Ｐゴシック" pitchFamily="-105" charset="-128"/>
              </a:rPr>
              <a:t>LOOK at new ideas of monsoon – Bill Boos, Simone at CalTech?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9BEC3-6EB4-B046-B47A-F0DBBFC7408B}" type="slidenum">
              <a:rPr lang="en-US">
                <a:latin typeface="Times" pitchFamily="-105" charset="0"/>
              </a:rPr>
              <a:pPr/>
              <a:t>9</a:t>
            </a:fld>
            <a:endParaRPr lang="en-US">
              <a:latin typeface="Times" pitchFamily="-105" charset="0"/>
            </a:endParaRPr>
          </a:p>
        </p:txBody>
      </p:sp>
      <p:sp>
        <p:nvSpPr>
          <p:cNvPr id="18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2BE8A5-60ED-8E4F-90F5-5A94AB3CA0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5BF009-EB27-2B4B-8F7D-94E0B1D7F7CB}" type="slidenum">
              <a:rPr lang="en-US">
                <a:latin typeface="Times" pitchFamily="-105" charset="0"/>
              </a:rPr>
              <a:pPr/>
              <a:t>12</a:t>
            </a:fld>
            <a:endParaRPr lang="en-US">
              <a:latin typeface="Times" pitchFamily="-105" charset="0"/>
            </a:endParaRPr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94442-841E-2048-AE74-2B3347086D7E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AA753-4C9C-D346-8EB8-09AD3DB7B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CF205-1A21-EB4F-9E06-28907017B002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89450-234A-4643-BA85-0D4C1C2F7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C3189-B950-6B44-AE7A-871041C19BD7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0018C-6F97-804D-BF08-9B38A1E50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42E20-1B95-0043-ABC2-2D5110E6812A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1A055-CBF0-E64D-9CEB-31CFD7FC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1BF72-C12C-164F-839F-BC165D4F728F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4BEA4-E785-094A-A077-863C675F1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D1172-2CAF-F340-8E89-66F5D467FFC3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7940-F59C-8242-A2E0-9E7D509A8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D38AE-2219-4B40-8CC4-F986690F2A57}" type="datetime1">
              <a:rPr lang="en-US" smtClean="0"/>
              <a:t>10/19/16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469A6-D65E-A744-8923-FA4C2EBBB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529CF-6FC4-0548-BB51-79717594F2F3}" type="datetime1">
              <a:rPr lang="en-US" smtClean="0"/>
              <a:t>10/19/16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75769-5875-234A-B5AF-F3FC97533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692C4-7AA2-5B4C-B4BF-8643EE2DC770}" type="datetime1">
              <a:rPr lang="en-US" smtClean="0"/>
              <a:t>10/19/16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1447D-5B33-1D49-891D-47CA5D177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C9575-C627-9144-9D6B-58F575C3BF18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78A19-9C0D-3B41-BE9E-732227BED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73740-7875-2B4E-A7EA-595FE93FC97A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C918C-0A79-4B4D-9E9C-BC5C47A2A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924800" y="6629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D95A5669-D90F-E440-BBA3-900DD24E2AE9}" type="datetime1">
              <a:rPr lang="en-US" smtClean="0"/>
              <a:pPr>
                <a:defRPr/>
              </a:pPr>
              <a:t>10/19/16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60960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accent4">
                    <a:lumMod val="10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Talley SIO 210 (2016)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" charset="0"/>
              </a:defRPr>
            </a:lvl1pPr>
          </a:lstStyle>
          <a:p>
            <a:pPr>
              <a:defRPr/>
            </a:pPr>
            <a:fld id="{BF265479-F0EC-094A-B198-D35B785D9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Verdan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Verdan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Verdan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FF"/>
          </a:solidFill>
          <a:latin typeface="Verdan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6161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6161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61616"/>
          </a:solidFill>
          <a:latin typeface="Tiepolo Book" pitchFamily="112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61616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161616"/>
          </a:solidFill>
          <a:latin typeface="Times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earth.nullschool.net/about.html" TargetMode="External"/><Relationship Id="rId5" Type="http://schemas.openxmlformats.org/officeDocument/2006/relationships/image" Target="../media/image10.png"/><Relationship Id="rId6" Type="http://schemas.openxmlformats.org/officeDocument/2006/relationships/hyperlink" Target="https://winds.jpl.nasa.gov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hyperlink" Target="http://earthguide.ucsd.edu/earthguide/diagrams/atmosphere/index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External forcing from the atmosphere</a:t>
            </a:r>
            <a:b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L. Talley, SIO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210 CSP 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Fall,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2016</a:t>
            </a: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 </a:t>
            </a:r>
            <a:endParaRPr lang="en-US" dirty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772400" cy="5715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Heating and cooling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Evaporation/precipitation and runoff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Wind stress</a:t>
            </a:r>
            <a:endParaRPr lang="en-US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1800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Reading: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Review DPO Ch. 5.3, 5.4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DPO </a:t>
            </a: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Chapter</a:t>
            </a: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 5.7 (buoyancy flux), 5.8 (wind </a:t>
            </a: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patterns)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3E8E2-05D7-D742-B342-BE851DAB1EB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/>
          <p:cNvSpPr>
            <a:spLocks noGrp="1"/>
          </p:cNvSpPr>
          <p:nvPr>
            <p:ph type="title"/>
          </p:nvPr>
        </p:nvSpPr>
        <p:spPr>
          <a:xfrm>
            <a:off x="990600" y="304800"/>
            <a:ext cx="3124200" cy="609600"/>
          </a:xfrm>
        </p:spPr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Cloud cover</a:t>
            </a:r>
            <a:endParaRPr lang="en-US" sz="200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945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457200" y="6400800"/>
            <a:ext cx="2895600" cy="457200"/>
          </a:xfrm>
          <a:noFill/>
        </p:spPr>
        <p:txBody>
          <a:bodyPr/>
          <a:lstStyle/>
          <a:p>
            <a:r>
              <a:rPr lang="en-US" sz="1600" smtClean="0">
                <a:solidFill>
                  <a:srgbClr val="161616"/>
                </a:solidFill>
                <a:latin typeface="Times" pitchFamily="-105" charset="0"/>
              </a:rPr>
              <a:t>Talley SIO 210 (2016)</a:t>
            </a:r>
            <a:endParaRPr lang="en-US" sz="1600">
              <a:solidFill>
                <a:srgbClr val="161616"/>
              </a:solidFill>
              <a:latin typeface="Times" pitchFamily="-105" charset="0"/>
            </a:endParaRPr>
          </a:p>
        </p:txBody>
      </p:sp>
      <p:grpSp>
        <p:nvGrpSpPr>
          <p:cNvPr id="19460" name="Group 6"/>
          <p:cNvGrpSpPr>
            <a:grpSpLocks/>
          </p:cNvGrpSpPr>
          <p:nvPr/>
        </p:nvGrpSpPr>
        <p:grpSpPr bwMode="auto">
          <a:xfrm>
            <a:off x="381000" y="1066800"/>
            <a:ext cx="8763000" cy="5337175"/>
            <a:chOff x="381000" y="1066800"/>
            <a:chExt cx="8763000" cy="5337175"/>
          </a:xfrm>
        </p:grpSpPr>
        <p:sp>
          <p:nvSpPr>
            <p:cNvPr id="19463" name="Date Placeholder 1"/>
            <p:cNvSpPr txBox="1">
              <a:spLocks/>
            </p:cNvSpPr>
            <p:nvPr/>
          </p:nvSpPr>
          <p:spPr bwMode="auto">
            <a:xfrm>
              <a:off x="381000" y="6096000"/>
              <a:ext cx="87630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/>
              <a:r>
                <a:rPr lang="en-US" sz="1400">
                  <a:solidFill>
                    <a:srgbClr val="161616"/>
                  </a:solidFill>
                </a:rPr>
                <a:t>TALLEY                                                                                 Copyright © 2011 Elsevier Inc. All rights reserved</a:t>
              </a:r>
            </a:p>
          </p:txBody>
        </p:sp>
        <p:grpSp>
          <p:nvGrpSpPr>
            <p:cNvPr id="19464" name="Group 11"/>
            <p:cNvGrpSpPr>
              <a:grpSpLocks/>
            </p:cNvGrpSpPr>
            <p:nvPr/>
          </p:nvGrpSpPr>
          <p:grpSpPr bwMode="auto">
            <a:xfrm>
              <a:off x="533400" y="1066800"/>
              <a:ext cx="8077200" cy="4562475"/>
              <a:chOff x="336" y="672"/>
              <a:chExt cx="5088" cy="2874"/>
            </a:xfrm>
          </p:grpSpPr>
          <p:pic>
            <p:nvPicPr>
              <p:cNvPr id="19465" name="Picture 4" descr="f05-08-978075064552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4" y="672"/>
                <a:ext cx="5040" cy="2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665" name="Text Box 10"/>
              <p:cNvSpPr txBox="1">
                <a:spLocks noChangeArrowheads="1"/>
              </p:cNvSpPr>
              <p:nvPr/>
            </p:nvSpPr>
            <p:spPr bwMode="auto">
              <a:xfrm>
                <a:off x="336" y="3216"/>
                <a:ext cx="508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accent4">
                        <a:lumMod val="10000"/>
                      </a:schemeClr>
                    </a:solidFill>
                    <a:latin typeface="Times" charset="0"/>
                  </a:rPr>
                  <a:t>Cloud fraction (monthly average for August, 2010) from MODIS on NASA’s Terra satellite. Gray scale ranges from black (no clouds) to white (totally cloudy). </a:t>
                </a:r>
                <a:r>
                  <a:rPr lang="en-US" sz="1400" i="1" dirty="0">
                    <a:solidFill>
                      <a:schemeClr val="accent4">
                        <a:lumMod val="10000"/>
                      </a:schemeClr>
                    </a:solidFill>
                    <a:latin typeface="Times" charset="0"/>
                  </a:rPr>
                  <a:t>Source: From NASA Earth Observatory (2010).  </a:t>
                </a:r>
                <a:endParaRPr lang="en-US" sz="1400" dirty="0">
                  <a:solidFill>
                    <a:schemeClr val="accent4">
                      <a:lumMod val="10000"/>
                    </a:schemeClr>
                  </a:solidFill>
                  <a:latin typeface="Times" charset="0"/>
                </a:endParaRPr>
              </a:p>
            </p:txBody>
          </p:sp>
        </p:grpSp>
      </p:grp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4800600" y="0"/>
            <a:ext cx="4343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>
                <a:solidFill>
                  <a:srgbClr val="161616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associated with sea level pressure </a:t>
            </a:r>
          </a:p>
          <a:p>
            <a:r>
              <a:rPr lang="en-US" sz="2000" b="0">
                <a:solidFill>
                  <a:srgbClr val="161616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(low pressure = rising air - moist; </a:t>
            </a:r>
          </a:p>
          <a:p>
            <a:r>
              <a:rPr lang="en-US" sz="2000" b="0">
                <a:solidFill>
                  <a:srgbClr val="161616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high pressure = sinking air – dry)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800" y="6488113"/>
            <a:ext cx="1981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accent4">
                    <a:lumMod val="10000"/>
                  </a:schemeClr>
                </a:solidFill>
              </a:rPr>
              <a:t>DPO Figure 5.8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0DFEF8-82D8-8449-AB25-803D567F8F2A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NASA</a:t>
            </a: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 and computer wind products</a:t>
            </a:r>
            <a:endParaRPr lang="en-US" dirty="0" smtClean="0">
              <a:solidFill>
                <a:srgbClr val="FF0000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097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2C7A36-5FA1-FC4B-A37C-81E26B5ED00A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86200" y="5486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bg2"/>
                </a:solidFill>
                <a:latin typeface="Arial"/>
                <a:ea typeface="ＭＳ Ｐゴシック" charset="-128"/>
                <a:cs typeface="Arial"/>
                <a:hlinkClick r:id="rId4"/>
              </a:rPr>
              <a:t>https://</a:t>
            </a:r>
            <a:r>
              <a:rPr lang="en-US" b="0" dirty="0" err="1" smtClean="0">
                <a:solidFill>
                  <a:schemeClr val="bg2"/>
                </a:solidFill>
                <a:latin typeface="Arial"/>
                <a:ea typeface="ＭＳ Ｐゴシック" charset="-128"/>
                <a:cs typeface="Arial"/>
                <a:hlinkClick r:id="rId4"/>
              </a:rPr>
              <a:t>earth.nullschool.net/about.html</a:t>
            </a:r>
            <a:endParaRPr lang="en-US" b="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524000"/>
            <a:ext cx="38100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150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  <a:hlinkClick r:id="rId6"/>
              </a:rPr>
              <a:t>https://winds.jpl.nasa.gov/</a:t>
            </a:r>
            <a:r>
              <a:rPr lang="en-US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79756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28600"/>
            <a:ext cx="513715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867400" y="1600200"/>
            <a:ext cx="198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From  NASA Science site</a:t>
            </a:r>
          </a:p>
        </p:txBody>
      </p:sp>
      <p:sp>
        <p:nvSpPr>
          <p:cNvPr id="24581" name="Rectangle 7"/>
          <p:cNvSpPr>
            <a:spLocks noGrp="1" noChangeArrowheads="1"/>
          </p:cNvSpPr>
          <p:nvPr>
            <p:ph type="title"/>
          </p:nvPr>
        </p:nvSpPr>
        <p:spPr>
          <a:xfrm>
            <a:off x="6248400" y="0"/>
            <a:ext cx="2667000" cy="1143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Atmosphere 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6488113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8BE94-25B1-D847-83BB-DC004A22D308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Atmospheric temperature structure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3702050"/>
            <a:ext cx="27432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 l="51163" b="8708"/>
          <a:stretch>
            <a:fillRect/>
          </a:stretch>
        </p:blipFill>
        <p:spPr bwMode="auto">
          <a:xfrm>
            <a:off x="0" y="2482850"/>
            <a:ext cx="48006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38200" y="609600"/>
            <a:ext cx="74676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Troposphere: nearly uniform potential temperature so temperature drop with height is nearly adiabatic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Stratosphere is warmest at top: due to absorption of the sun’s UV radiation.  (The ozone maximum is in the middle of the stratosphere.)</a:t>
            </a:r>
            <a:endParaRPr lang="en-US">
              <a:solidFill>
                <a:srgbClr val="161616"/>
              </a:solidFill>
            </a:endParaRP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5791200" y="2514600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hlinkClick r:id="rId5"/>
              </a:rPr>
              <a:t>Also see http://earthguide.ucsd.edu/earthguide/diagrams/atmosphere/index.html</a:t>
            </a:r>
            <a:endParaRPr lang="en-US" sz="1800" b="0"/>
          </a:p>
        </p:txBody>
      </p:sp>
      <p:sp>
        <p:nvSpPr>
          <p:cNvPr id="8" name="TextBox 7"/>
          <p:cNvSpPr txBox="1"/>
          <p:nvPr/>
        </p:nvSpPr>
        <p:spPr>
          <a:xfrm>
            <a:off x="4191000" y="6488113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463D7-15CE-7949-9809-F7D332C78856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066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Adiabatic lapse rate and potential temperature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1295400"/>
            <a:ext cx="91440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161616"/>
                </a:solidFill>
                <a:latin typeface="Helvetica" charset="0"/>
              </a:rPr>
              <a:t>Air is compressible (much more so than water). Thus the effects of compressibility on temperature are much the same as we’ve already learned for the ocean. 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161616"/>
                </a:solidFill>
                <a:latin typeface="Helvetica" charset="0"/>
              </a:rPr>
              <a:t>Adiabatic lapse rate </a:t>
            </a:r>
            <a:r>
              <a:rPr lang="en-US" b="0" dirty="0" err="1">
                <a:solidFill>
                  <a:srgbClr val="0000FF"/>
                </a:solidFill>
                <a:latin typeface="Times" charset="0"/>
                <a:sym typeface="Symbol" charset="2"/>
              </a:rPr>
              <a:t></a:t>
            </a:r>
            <a:r>
              <a:rPr lang="en-US" b="0" dirty="0">
                <a:solidFill>
                  <a:srgbClr val="0000FF"/>
                </a:solidFill>
                <a:latin typeface="Helvetica" charset="0"/>
              </a:rPr>
              <a:t>:</a:t>
            </a:r>
            <a:endParaRPr lang="en-US" b="0" dirty="0">
              <a:solidFill>
                <a:srgbClr val="0000FF"/>
              </a:solidFill>
              <a:latin typeface="Times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FF"/>
                </a:solidFill>
                <a:latin typeface="Times" charset="0"/>
              </a:rPr>
              <a:t>	 </a:t>
            </a:r>
            <a:r>
              <a:rPr lang="en-US" b="0" dirty="0" err="1">
                <a:solidFill>
                  <a:srgbClr val="0000FF"/>
                </a:solidFill>
                <a:latin typeface="Times" charset="0"/>
                <a:sym typeface="Symbol" charset="2"/>
              </a:rPr>
              <a:t></a:t>
            </a:r>
            <a:r>
              <a:rPr lang="en-US" b="0" baseline="-25000" dirty="0" err="1">
                <a:solidFill>
                  <a:srgbClr val="0000FF"/>
                </a:solidFill>
                <a:latin typeface="Times" charset="0"/>
                <a:sym typeface="Symbol" charset="2"/>
              </a:rPr>
              <a:t>d</a:t>
            </a:r>
            <a:r>
              <a:rPr lang="en-US" b="0" baseline="-25000" dirty="0">
                <a:solidFill>
                  <a:srgbClr val="0000FF"/>
                </a:solidFill>
                <a:latin typeface="Times" charset="0"/>
                <a:sym typeface="Symbol" charset="2"/>
              </a:rPr>
              <a:t> </a:t>
            </a:r>
            <a:r>
              <a:rPr lang="en-US" b="0" dirty="0">
                <a:solidFill>
                  <a:srgbClr val="0000FF"/>
                </a:solidFill>
                <a:latin typeface="Times" charset="0"/>
                <a:sym typeface="Symbol" charset="2"/>
              </a:rPr>
              <a:t>=</a:t>
            </a:r>
            <a:r>
              <a:rPr lang="en-US" b="0" baseline="-25000" dirty="0">
                <a:solidFill>
                  <a:srgbClr val="0000FF"/>
                </a:solidFill>
                <a:latin typeface="Times" charset="0"/>
                <a:sym typeface="Symbol" charset="2"/>
              </a:rPr>
              <a:t> </a:t>
            </a:r>
            <a:r>
              <a:rPr lang="en-US" b="0" dirty="0">
                <a:solidFill>
                  <a:srgbClr val="0000FF"/>
                </a:solidFill>
                <a:latin typeface="Times" charset="0"/>
              </a:rPr>
              <a:t>-(</a:t>
            </a:r>
            <a:r>
              <a:rPr lang="en-US" b="0" dirty="0" err="1">
                <a:solidFill>
                  <a:srgbClr val="0000FF"/>
                </a:solidFill>
                <a:latin typeface="Times" charset="0"/>
              </a:rPr>
              <a:t>dT/dz)</a:t>
            </a:r>
            <a:r>
              <a:rPr lang="en-US" b="0" baseline="-25000" dirty="0" err="1">
                <a:solidFill>
                  <a:srgbClr val="0000FF"/>
                </a:solidFill>
                <a:latin typeface="Times" charset="0"/>
              </a:rPr>
              <a:t>dry</a:t>
            </a:r>
            <a:r>
              <a:rPr lang="en-US" b="0" baseline="-25000" dirty="0">
                <a:solidFill>
                  <a:srgbClr val="0000FF"/>
                </a:solidFill>
                <a:latin typeface="Times" charset="0"/>
              </a:rPr>
              <a:t> parcel</a:t>
            </a:r>
            <a:r>
              <a:rPr lang="en-US" b="0" dirty="0">
                <a:solidFill>
                  <a:srgbClr val="0000FF"/>
                </a:solidFill>
                <a:latin typeface="Times" charset="0"/>
              </a:rPr>
              <a:t> = </a:t>
            </a:r>
            <a:r>
              <a:rPr lang="en-US" b="0" dirty="0" err="1">
                <a:solidFill>
                  <a:srgbClr val="0000FF"/>
                </a:solidFill>
                <a:latin typeface="Times" charset="0"/>
              </a:rPr>
              <a:t>g</a:t>
            </a:r>
            <a:r>
              <a:rPr lang="en-US" b="0" dirty="0">
                <a:solidFill>
                  <a:srgbClr val="0000FF"/>
                </a:solidFill>
                <a:latin typeface="Times" charset="0"/>
              </a:rPr>
              <a:t>/c</a:t>
            </a:r>
            <a:r>
              <a:rPr lang="en-US" b="0" baseline="-25000" dirty="0">
                <a:solidFill>
                  <a:srgbClr val="0000FF"/>
                </a:solidFill>
                <a:latin typeface="Times" charset="0"/>
              </a:rPr>
              <a:t>p</a:t>
            </a:r>
            <a:endParaRPr lang="en-US" b="0" baseline="-25000" dirty="0">
              <a:solidFill>
                <a:srgbClr val="0000FF"/>
              </a:solidFill>
              <a:latin typeface="Times" charset="0"/>
              <a:sym typeface="Symbol" charset="2"/>
            </a:endParaRP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161616"/>
                </a:solidFill>
                <a:latin typeface="Helvetica" charset="0"/>
                <a:sym typeface="Symbol" charset="2"/>
              </a:rPr>
              <a:t>where subscript </a:t>
            </a:r>
            <a:r>
              <a:rPr lang="en-US" b="0" dirty="0" err="1">
                <a:solidFill>
                  <a:srgbClr val="161616"/>
                </a:solidFill>
                <a:latin typeface="Helvetica" charset="0"/>
                <a:sym typeface="Symbol" charset="2"/>
              </a:rPr>
              <a:t>d</a:t>
            </a:r>
            <a:r>
              <a:rPr lang="en-US" b="0" dirty="0">
                <a:solidFill>
                  <a:srgbClr val="161616"/>
                </a:solidFill>
                <a:latin typeface="Helvetica" charset="0"/>
                <a:sym typeface="Symbol" charset="2"/>
              </a:rPr>
              <a:t> = dry, </a:t>
            </a:r>
            <a:r>
              <a:rPr lang="en-US" sz="2000" b="0" dirty="0">
                <a:solidFill>
                  <a:srgbClr val="161616"/>
                </a:solidFill>
                <a:latin typeface="Helvetica" charset="0"/>
                <a:sym typeface="Symbol" charset="2"/>
              </a:rPr>
              <a:t>using the 1</a:t>
            </a:r>
            <a:r>
              <a:rPr lang="en-US" sz="2000" b="0" baseline="30000" dirty="0">
                <a:solidFill>
                  <a:srgbClr val="161616"/>
                </a:solidFill>
                <a:latin typeface="Helvetica" charset="0"/>
                <a:sym typeface="Symbol" charset="2"/>
              </a:rPr>
              <a:t>st</a:t>
            </a:r>
            <a:r>
              <a:rPr lang="en-US" sz="2000" b="0" dirty="0">
                <a:solidFill>
                  <a:srgbClr val="161616"/>
                </a:solidFill>
                <a:latin typeface="Helvetica" charset="0"/>
                <a:sym typeface="Symbol" charset="2"/>
              </a:rPr>
              <a:t> law of thermodynamics to relate temperature and pressure change, and then using hydrostatic balance.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sym typeface="Symbol" charset="2"/>
              </a:rPr>
              <a:t>In dry atmosphere, adiabatic lapse rate is 9.8 °/km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sym typeface="Symbol" charset="2"/>
              </a:rPr>
              <a:t>In moist atmosphere, adiabatic lapse rate</a:t>
            </a:r>
            <a:r>
              <a:rPr lang="en-US" b="0" dirty="0" smtClean="0">
                <a:solidFill>
                  <a:schemeClr val="accent4">
                    <a:lumMod val="10000"/>
                  </a:schemeClr>
                </a:solidFill>
                <a:latin typeface="Helvetica" charset="0"/>
                <a:sym typeface="Symbol" charset="2"/>
              </a:rPr>
              <a:t> is   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sym typeface="Symbol" charset="2"/>
              </a:rPr>
              <a:t>6 to 7 °/km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FF0000"/>
                </a:solidFill>
                <a:latin typeface="Helvetica" charset="0"/>
                <a:sym typeface="Symbol" charset="2"/>
              </a:rPr>
              <a:t>Potential temperature: </a:t>
            </a:r>
            <a:r>
              <a:rPr lang="en-US" b="0" dirty="0">
                <a:solidFill>
                  <a:srgbClr val="161616"/>
                </a:solidFill>
                <a:latin typeface="Helvetica" charset="0"/>
                <a:sym typeface="Symbol" charset="2"/>
              </a:rPr>
              <a:t>reference level is the ground, taken as 1000 mbar.</a:t>
            </a:r>
          </a:p>
          <a:p>
            <a:pPr>
              <a:spcBef>
                <a:spcPct val="50000"/>
              </a:spcBef>
              <a:defRPr/>
            </a:pPr>
            <a:endParaRPr lang="en-US" b="0" dirty="0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36AC93-C739-A24A-AEDB-0BCCD31AC772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9906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Winds</a:t>
            </a:r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38200" y="762000"/>
            <a:ext cx="80010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chemeClr val="accent4">
                    <a:lumMod val="10000"/>
                  </a:schemeClr>
                </a:solidFill>
                <a:latin typeface="Verdana" charset="0"/>
              </a:rPr>
              <a:t>Winds are forced mainly by heating from the earth’s surface below. 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chemeClr val="accent4">
                    <a:lumMod val="10000"/>
                  </a:schemeClr>
                </a:solidFill>
                <a:latin typeface="Verdana" charset="0"/>
              </a:rPr>
              <a:t>Air rises in warmer locations.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chemeClr val="accent4">
                    <a:lumMod val="10000"/>
                  </a:schemeClr>
                </a:solidFill>
                <a:latin typeface="Verdana" charset="0"/>
              </a:rPr>
              <a:t>(As it rises, if over the ocean, it tends to carry moisture and cause precipitation.)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chemeClr val="accent4">
                    <a:lumMod val="10000"/>
                  </a:schemeClr>
                </a:solidFill>
                <a:latin typeface="Verdana" charset="0"/>
              </a:rPr>
              <a:t>Because it has much higher specific heat, </a:t>
            </a:r>
            <a:r>
              <a:rPr lang="en-US" sz="2000" b="0" dirty="0">
                <a:solidFill>
                  <a:srgbClr val="FF0000"/>
                </a:solidFill>
                <a:latin typeface="Verdana" charset="0"/>
              </a:rPr>
              <a:t>water temperature varies much more weakly with given surface heat flux than does land </a:t>
            </a: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(since dirt includes both water and lower-specific-heat air).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With diurnal or seasonal forcing of adjacent land and sea, the</a:t>
            </a:r>
            <a:r>
              <a:rPr lang="en-US" sz="2000" b="0" dirty="0">
                <a:latin typeface="Verdana" charset="0"/>
              </a:rPr>
              <a:t> </a:t>
            </a:r>
            <a:r>
              <a:rPr lang="en-US" sz="2000" b="0" dirty="0">
                <a:solidFill>
                  <a:srgbClr val="FF0000"/>
                </a:solidFill>
                <a:latin typeface="Verdana" charset="0"/>
              </a:rPr>
              <a:t>sea temperature varies a little and the land temperature varies a lot</a:t>
            </a:r>
            <a:r>
              <a:rPr lang="en-US" sz="2000" b="0" dirty="0">
                <a:latin typeface="Verdana" charset="0"/>
              </a:rPr>
              <a:t>.  </a:t>
            </a: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This creates diurnal or seasonal reversals of locations of rising air in the atmosphere (“</a:t>
            </a:r>
            <a:r>
              <a:rPr lang="en-US" sz="2000" b="0" dirty="0" err="1">
                <a:solidFill>
                  <a:srgbClr val="161616"/>
                </a:solidFill>
                <a:latin typeface="Verdana" charset="0"/>
              </a:rPr>
              <a:t>seabreeze</a:t>
            </a: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” and “monsoon”)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“</a:t>
            </a:r>
            <a:r>
              <a:rPr lang="en-US" sz="2000" b="0" dirty="0">
                <a:solidFill>
                  <a:srgbClr val="FF0000"/>
                </a:solidFill>
                <a:latin typeface="Verdana" charset="0"/>
              </a:rPr>
              <a:t>Direct circulation</a:t>
            </a:r>
            <a:r>
              <a:rPr lang="en-US" sz="2000" b="0" dirty="0">
                <a:solidFill>
                  <a:srgbClr val="161616"/>
                </a:solidFill>
                <a:latin typeface="Verdana" charset="0"/>
              </a:rPr>
              <a:t>”: wind (or current) blowing from high to low pressure</a:t>
            </a:r>
            <a:endParaRPr lang="en-US" b="0" dirty="0">
              <a:solidFill>
                <a:srgbClr val="161616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F62DAC-39F0-914C-BF2B-2705164F674D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9906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Direct circulation</a:t>
            </a:r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0" y="762000"/>
            <a:ext cx="80010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“</a:t>
            </a:r>
            <a:r>
              <a:rPr lang="en-US" b="0">
                <a:solidFill>
                  <a:srgbClr val="FF0000"/>
                </a:solidFill>
                <a:latin typeface="Verdana" pitchFamily="-105" charset="0"/>
              </a:rPr>
              <a:t>Direct circulation</a:t>
            </a: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”: wind (or current) blowing from high to low pressure.  Rotation effects are either negligible or relatively unimportant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b="0">
              <a:solidFill>
                <a:srgbClr val="161616"/>
              </a:solidFill>
              <a:latin typeface="Verdana" pitchFamily="-105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Examples presented here:</a:t>
            </a:r>
          </a:p>
          <a:p>
            <a:pPr marL="914400" lvl="1" indent="-457200">
              <a:spcBef>
                <a:spcPct val="50000"/>
              </a:spcBef>
              <a:buFont typeface="Verdana" pitchFamily="-105" charset="0"/>
              <a:buAutoNum type="arabicPeriod"/>
            </a:pP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Diurnal winds (sea and land breeze, driven by land-sea temperature contrast)</a:t>
            </a:r>
          </a:p>
          <a:p>
            <a:pPr marL="914400" lvl="1" indent="-457200">
              <a:spcBef>
                <a:spcPct val="50000"/>
              </a:spcBef>
              <a:buFont typeface="Verdana" pitchFamily="-105" charset="0"/>
              <a:buAutoNum type="arabicPeriod"/>
            </a:pP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Monsoonal winds (seasonal, driven by land-sea temperature contrast in the tropics where rotation is a minor factor)</a:t>
            </a:r>
          </a:p>
          <a:p>
            <a:pPr marL="914400" lvl="1" indent="-457200">
              <a:spcBef>
                <a:spcPct val="50000"/>
              </a:spcBef>
              <a:buFont typeface="Verdana" pitchFamily="-105" charset="0"/>
              <a:buAutoNum type="arabicPeriod"/>
            </a:pPr>
            <a:r>
              <a:rPr lang="en-US" b="0">
                <a:solidFill>
                  <a:srgbClr val="161616"/>
                </a:solidFill>
                <a:latin typeface="Verdana" pitchFamily="-105" charset="0"/>
              </a:rPr>
              <a:t>Walker circulation (permanent, equatorial atmospheric circulation driven by zonal SST contrast)</a:t>
            </a:r>
            <a:endParaRPr lang="en-US" b="0">
              <a:solidFill>
                <a:srgbClr val="16161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C7C839-FF42-1C44-A594-EF960282F085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6248400" cy="609600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pitchFamily="-105" charset="-128"/>
                <a:cs typeface="ＭＳ Ｐゴシック" pitchFamily="-105" charset="-128"/>
              </a:rPr>
              <a:t/>
            </a:r>
            <a:br>
              <a:rPr lang="en-US" sz="240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400">
                <a:ea typeface="ＭＳ Ｐゴシック" pitchFamily="-105" charset="-128"/>
                <a:cs typeface="ＭＳ Ｐゴシック" pitchFamily="-105" charset="-128"/>
              </a:rPr>
              <a:t>Wind response to differential heating: Diurnal - Land and sea breeze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733800"/>
            <a:ext cx="45545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7625" y="3962400"/>
            <a:ext cx="401637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>
                <a:ea typeface="ＭＳ Ｐゴシック" pitchFamily="-105" charset="-128"/>
                <a:cs typeface="ＭＳ Ｐゴシック" pitchFamily="-105" charset="-128"/>
              </a:rPr>
              <a:t>Diurnal cycle of heating and cooling</a:t>
            </a:r>
          </a:p>
          <a:p>
            <a:pPr eaLnBrk="1" hangingPunct="1"/>
            <a:r>
              <a:rPr lang="en-US" sz="2000">
                <a:ea typeface="ＭＳ Ｐゴシック" pitchFamily="-105" charset="-128"/>
                <a:cs typeface="ＭＳ Ｐゴシック" pitchFamily="-105" charset="-128"/>
              </a:rPr>
              <a:t>Land temperature extremes are much larger than ocean temperature extremes through the daily cycle (because the specific heat of water is so high compared with air and dirt)</a:t>
            </a:r>
          </a:p>
          <a:p>
            <a:pPr eaLnBrk="1" hangingPunct="1"/>
            <a:r>
              <a:rPr lang="en-US" sz="2000">
                <a:ea typeface="ＭＳ Ｐゴシック" pitchFamily="-105" charset="-128"/>
                <a:cs typeface="ＭＳ Ｐゴシック" pitchFamily="-105" charset="-128"/>
              </a:rPr>
              <a:t>Hot-cold contrast creates upward convection in the air above the warm area (land in the day, ocean in the night), and sinking over the cooler area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E54C2D-8810-EF4F-85D1-E71D9969D01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629400" cy="609600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pitchFamily="-105" charset="-128"/>
                <a:cs typeface="ＭＳ Ｐゴシック" pitchFamily="-105" charset="-128"/>
              </a:rPr>
              <a:t>Wind response to differential heating: </a:t>
            </a:r>
            <a:r>
              <a:rPr lang="en-US" sz="2000">
                <a:ea typeface="ＭＳ Ｐゴシック" pitchFamily="-105" charset="-128"/>
                <a:cs typeface="ＭＳ Ｐゴシック" pitchFamily="-105" charset="-128"/>
              </a:rPr>
              <a:t>Seasonal -  Monsoons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7467600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3400" y="60960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Northern hemisphere summer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800600" y="60960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Northern hemisphere winter</a:t>
            </a:r>
          </a:p>
        </p:txBody>
      </p:sp>
      <p:sp>
        <p:nvSpPr>
          <p:cNvPr id="3687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2057400"/>
          </a:xfrm>
        </p:spPr>
        <p:txBody>
          <a:bodyPr/>
          <a:lstStyle/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Same idea as diurnal sea breeze: ocean seasonal temperature range is much smaller than land seasonal temperature range.  Rising air over warmer area and sinking over cooler, modified by Coriolis deflection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“Direct circulation” driven by differences in heating and cooling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6488113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8FCC60-BBAD-784B-A163-FD015660E178}" type="datetime1">
              <a:rPr lang="en-US" smtClean="0"/>
              <a:t>10/19/16</a:t>
            </a:fld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57400" y="259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FF0C06"/>
                </a:solidFill>
              </a:rPr>
              <a:t>WARM</a:t>
            </a:r>
            <a:endParaRPr lang="en-US" b="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172200" y="27432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</a:rPr>
              <a:t>COLD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Annual range of surface temperature (°F)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b="8261"/>
          <a:stretch>
            <a:fillRect/>
          </a:stretch>
        </p:blipFill>
        <p:spPr bwMode="auto">
          <a:xfrm>
            <a:off x="533400" y="838200"/>
            <a:ext cx="81407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0" y="6248400"/>
            <a:ext cx="5486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chemeClr val="accent4">
                    <a:lumMod val="10000"/>
                  </a:schemeClr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chemeClr val="accent4">
                    <a:lumMod val="10000"/>
                  </a:schemeClr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chemeClr val="accent4">
                    <a:lumMod val="10000"/>
                  </a:schemeClr>
                </a:solidFill>
                <a:latin typeface="+mn-lt"/>
              </a:rPr>
              <a:t>, Crane (2004) textbook</a:t>
            </a:r>
          </a:p>
        </p:txBody>
      </p:sp>
      <p:cxnSp>
        <p:nvCxnSpPr>
          <p:cNvPr id="38917" name="Straight Arrow Connector 5"/>
          <p:cNvCxnSpPr>
            <a:cxnSpLocks noChangeShapeType="1"/>
          </p:cNvCxnSpPr>
          <p:nvPr/>
        </p:nvCxnSpPr>
        <p:spPr bwMode="auto">
          <a:xfrm rot="5400000">
            <a:off x="5524500" y="2171700"/>
            <a:ext cx="1219200" cy="2286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E58E0-01AC-D043-9D8A-B2A9FB103812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Global scale forcing: Solar radiation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00200"/>
            <a:ext cx="6610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28600" y="609600"/>
            <a:ext cx="838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161616"/>
                </a:solidFill>
                <a:latin typeface="+mn-lt"/>
              </a:rPr>
              <a:t>More radiation reaches tropics than high latitudes, hence more heating in tropics than in high latitudes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0" y="6488113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55D20F-A460-AA4F-A1F1-EAD6BB0421FC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200"/>
            <a:ext cx="2133600" cy="304800"/>
          </a:xfrm>
          <a:noFill/>
        </p:spPr>
        <p:txBody>
          <a:bodyPr/>
          <a:lstStyle/>
          <a:p>
            <a:r>
              <a:rPr lang="en-US" smtClean="0">
                <a:solidFill>
                  <a:srgbClr val="161616"/>
                </a:solidFill>
                <a:latin typeface="Times" pitchFamily="-105" charset="0"/>
              </a:rPr>
              <a:t>Talley SIO 210 (2016)</a:t>
            </a:r>
            <a:endParaRPr lang="en-US">
              <a:solidFill>
                <a:srgbClr val="161616"/>
              </a:solidFill>
              <a:latin typeface="Times" pitchFamily="-105" charset="0"/>
            </a:endParaRPr>
          </a:p>
        </p:txBody>
      </p:sp>
      <p:grpSp>
        <p:nvGrpSpPr>
          <p:cNvPr id="39939" name="Group 12"/>
          <p:cNvGrpSpPr>
            <a:grpSpLocks/>
          </p:cNvGrpSpPr>
          <p:nvPr/>
        </p:nvGrpSpPr>
        <p:grpSpPr bwMode="auto">
          <a:xfrm>
            <a:off x="533400" y="228600"/>
            <a:ext cx="8001000" cy="6208713"/>
            <a:chOff x="336" y="144"/>
            <a:chExt cx="5040" cy="3911"/>
          </a:xfrm>
        </p:grpSpPr>
        <p:pic>
          <p:nvPicPr>
            <p:cNvPr id="39942" name="Picture 4" descr="f04-09-97807506455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" y="144"/>
              <a:ext cx="4704" cy="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3" name="TextBox 4"/>
            <p:cNvSpPr txBox="1">
              <a:spLocks noChangeArrowheads="1"/>
            </p:cNvSpPr>
            <p:nvPr/>
          </p:nvSpPr>
          <p:spPr bwMode="auto">
            <a:xfrm>
              <a:off x="336" y="3648"/>
              <a:ext cx="504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161616"/>
                  </a:solidFill>
                </a:rPr>
                <a:t>Annual range of sea surface temperature (°C), based on monthly climatological temperatures from the World Ocean Atlas (WOA05) (NODC, 2005a, 2009).  </a:t>
              </a:r>
            </a:p>
          </p:txBody>
        </p:sp>
      </p:grp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0" y="4724400"/>
            <a:ext cx="86106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>
                <a:solidFill>
                  <a:srgbClr val="161616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Can see that monsoon is not driven by the SST annual range in the Arabian Sea– has to be the land annual range.  Monsoon: SST remains relatively constant while land temperature goes through large annual cycle.</a:t>
            </a:r>
          </a:p>
          <a:p>
            <a:endParaRPr lang="en-US"/>
          </a:p>
        </p:txBody>
      </p:sp>
      <p:sp>
        <p:nvSpPr>
          <p:cNvPr id="39941" name="TextBox 8"/>
          <p:cNvSpPr txBox="1">
            <a:spLocks noChangeArrowheads="1"/>
          </p:cNvSpPr>
          <p:nvPr/>
        </p:nvSpPr>
        <p:spPr bwMode="auto">
          <a:xfrm>
            <a:off x="6781800" y="65532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>
                <a:solidFill>
                  <a:srgbClr val="161616"/>
                </a:solidFill>
              </a:rPr>
              <a:t>DPO Fig. 4.9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632B9F-F1D7-414F-B0AD-8DDA49A0A58C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Monsoons (seasonal)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 r="59077" b="16158"/>
          <a:stretch>
            <a:fillRect/>
          </a:stretch>
        </p:blipFill>
        <p:spPr bwMode="auto">
          <a:xfrm>
            <a:off x="457200" y="685800"/>
            <a:ext cx="36258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 r="58394" b="16736"/>
          <a:stretch>
            <a:fillRect/>
          </a:stretch>
        </p:blipFill>
        <p:spPr bwMode="auto">
          <a:xfrm>
            <a:off x="5029200" y="762000"/>
            <a:ext cx="37020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486400" y="56388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Dec-Feb (NE monsoon)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85800" y="56388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Jun-Aug (SW monsoon)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2286000" y="213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rgbClr val="FF0C06"/>
                </a:solidFill>
              </a:rPr>
              <a:t>WARM</a:t>
            </a:r>
            <a:endParaRPr lang="en-US" b="0" dirty="0"/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7010400" y="2209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COLD</a:t>
            </a:r>
            <a:endParaRPr lang="en-US" b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3BAA3E-8215-8E4F-8C79-4BB786EC8E7B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Equatorial winds: Direct atmospheric circulation </a:t>
            </a:r>
            <a:b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Walker circulation: (Coriolis not important as f ~ 0)</a:t>
            </a:r>
          </a:p>
        </p:txBody>
      </p:sp>
      <p:pic>
        <p:nvPicPr>
          <p:cNvPr id="44035" name="Picture 3" descr="669px-LaN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438400"/>
            <a:ext cx="4398963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 t="34944" b="39642"/>
          <a:stretch>
            <a:fillRect/>
          </a:stretch>
        </p:blipFill>
        <p:spPr bwMode="auto">
          <a:xfrm>
            <a:off x="0" y="9906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5029200" y="2819400"/>
            <a:ext cx="3886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rgbClr val="FF180F"/>
                </a:solidFill>
              </a:rPr>
              <a:t>“Bjerknes feedback”  </a:t>
            </a:r>
            <a:r>
              <a:rPr lang="en-US" b="0">
                <a:solidFill>
                  <a:srgbClr val="161616"/>
                </a:solidFill>
              </a:rPr>
              <a:t>between the ocean and atmosphere.</a:t>
            </a:r>
          </a:p>
          <a:p>
            <a:r>
              <a:rPr lang="en-US" b="0">
                <a:solidFill>
                  <a:srgbClr val="161616"/>
                </a:solidFill>
              </a:rPr>
              <a:t>Warm water causes air to rise, creates wind, that sets up currents, that causes SST contrast.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58251A-284E-F145-8AEF-5391E5C4839E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Mean large-scale wind and pressure structure</a:t>
            </a:r>
            <a:br>
              <a:rPr lang="en-US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Convection and subsidence, in response to global heating and cooling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0" y="1143000"/>
            <a:ext cx="4159250" cy="4543425"/>
            <a:chOff x="2880" y="864"/>
            <a:chExt cx="2620" cy="2862"/>
          </a:xfrm>
        </p:grpSpPr>
        <p:pic>
          <p:nvPicPr>
            <p:cNvPr id="460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1488"/>
              <a:ext cx="2620" cy="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6"/>
            <p:cNvSpPr txBox="1">
              <a:spLocks noChangeArrowheads="1"/>
            </p:cNvSpPr>
            <p:nvPr/>
          </p:nvSpPr>
          <p:spPr bwMode="auto">
            <a:xfrm>
              <a:off x="3072" y="864"/>
              <a:ext cx="230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161616"/>
                  </a:solidFill>
                </a:rPr>
                <a:t>What we actually have - 3 cells - due to rotation</a:t>
              </a:r>
            </a:p>
          </p:txBody>
        </p:sp>
      </p:grpSp>
      <p:grpSp>
        <p:nvGrpSpPr>
          <p:cNvPr id="46084" name="Group 7"/>
          <p:cNvGrpSpPr>
            <a:grpSpLocks/>
          </p:cNvGrpSpPr>
          <p:nvPr/>
        </p:nvGrpSpPr>
        <p:grpSpPr bwMode="auto">
          <a:xfrm>
            <a:off x="533400" y="1143000"/>
            <a:ext cx="3886200" cy="4549775"/>
            <a:chOff x="533400" y="1524000"/>
            <a:chExt cx="3886200" cy="4549775"/>
          </a:xfrm>
        </p:grpSpPr>
        <p:pic>
          <p:nvPicPr>
            <p:cNvPr id="4608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2514600"/>
              <a:ext cx="3294063" cy="355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8" name="Text Box 7"/>
            <p:cNvSpPr txBox="1">
              <a:spLocks noChangeArrowheads="1"/>
            </p:cNvSpPr>
            <p:nvPr/>
          </p:nvSpPr>
          <p:spPr bwMode="auto">
            <a:xfrm>
              <a:off x="533400" y="1524000"/>
              <a:ext cx="3886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161616"/>
                  </a:solidFill>
                </a:rPr>
                <a:t>What we might expect from global heating and cooling</a:t>
              </a:r>
            </a:p>
          </p:txBody>
        </p:sp>
      </p:grp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4495800" y="59436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" charset="0"/>
              </a:rPr>
              <a:t>1. Hadley   2.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imes" charset="0"/>
              </a:rPr>
              <a:t>Ferrel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imes" charset="0"/>
              </a:rPr>
              <a:t>  3. Polar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B973B-303C-6A40-9DCD-8366DB784DCF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838200"/>
            <a:ext cx="64262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4770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Meridional view of global winds</a:t>
            </a: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81000" y="3124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  <a:latin typeface="Helvetica" pitchFamily="-105" charset="0"/>
              </a:rPr>
              <a:t>ITCZ</a:t>
            </a:r>
            <a:r>
              <a:rPr lang="en-US" b="0">
                <a:solidFill>
                  <a:schemeClr val="folHlink"/>
                </a:solidFill>
                <a:latin typeface="Helvetica" pitchFamily="-105" charset="0"/>
              </a:rPr>
              <a:t> </a:t>
            </a:r>
            <a:endParaRPr lang="en-US" b="0">
              <a:solidFill>
                <a:srgbClr val="FF180F"/>
              </a:solidFill>
            </a:endParaRP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 flipV="1">
            <a:off x="1371600" y="3429000"/>
            <a:ext cx="1600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6553200" y="61722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Stewart Fig. 4.3</a:t>
            </a:r>
            <a:endParaRPr lang="en-US">
              <a:solidFill>
                <a:srgbClr val="161616"/>
              </a:solidFill>
            </a:endParaRP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  <a:latin typeface="Helvetica" pitchFamily="-105" charset="0"/>
              </a:rPr>
              <a:t>Subsidence</a:t>
            </a:r>
            <a:endParaRPr lang="en-US" b="0">
              <a:solidFill>
                <a:srgbClr val="161616"/>
              </a:solidFill>
            </a:endParaRPr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>
            <a:off x="2133600" y="2362200"/>
            <a:ext cx="11430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457200" y="1219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  <a:latin typeface="Helvetica" pitchFamily="-105" charset="0"/>
              </a:rPr>
              <a:t>Rising air</a:t>
            </a:r>
            <a:endParaRPr lang="en-US" b="0">
              <a:solidFill>
                <a:srgbClr val="161616"/>
              </a:solidFill>
            </a:endParaRPr>
          </a:p>
        </p:txBody>
      </p:sp>
      <p:sp>
        <p:nvSpPr>
          <p:cNvPr id="48138" name="Line 13"/>
          <p:cNvSpPr>
            <a:spLocks noChangeShapeType="1"/>
          </p:cNvSpPr>
          <p:nvPr/>
        </p:nvSpPr>
        <p:spPr bwMode="auto">
          <a:xfrm>
            <a:off x="2057400" y="1447800"/>
            <a:ext cx="2133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304800" y="609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  <a:latin typeface="Helvetica" pitchFamily="-105" charset="0"/>
              </a:rPr>
              <a:t>Sinking air</a:t>
            </a:r>
            <a:endParaRPr lang="en-US" b="0">
              <a:solidFill>
                <a:srgbClr val="161616"/>
              </a:solidFill>
            </a:endParaRPr>
          </a:p>
        </p:txBody>
      </p:sp>
      <p:sp>
        <p:nvSpPr>
          <p:cNvPr id="48140" name="Line 15"/>
          <p:cNvSpPr>
            <a:spLocks noChangeShapeType="1"/>
          </p:cNvSpPr>
          <p:nvPr/>
        </p:nvSpPr>
        <p:spPr bwMode="auto">
          <a:xfrm>
            <a:off x="2133600" y="914400"/>
            <a:ext cx="3124200" cy="22860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48142" name="Rectangle 13"/>
          <p:cNvSpPr>
            <a:spLocks noChangeArrowheads="1"/>
          </p:cNvSpPr>
          <p:nvPr/>
        </p:nvSpPr>
        <p:spPr bwMode="auto">
          <a:xfrm>
            <a:off x="3200400" y="2895600"/>
            <a:ext cx="304800" cy="13716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9F7F9-17FA-524D-8ECE-1C53509F709C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"/>
            <a:ext cx="74676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8600" y="4572000"/>
            <a:ext cx="89154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ITCZ = Intertropical Convergence Zone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Actually not exactly on equator: seasonal variations in insolation, so ITCZ sits at maximum heating location.  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ITCZ is well developed north of equator </a:t>
            </a:r>
            <a:r>
              <a:rPr lang="en-US" sz="1600" b="0">
                <a:solidFill>
                  <a:srgbClr val="161616"/>
                </a:solidFill>
                <a:latin typeface="Verdana" pitchFamily="-105" charset="0"/>
              </a:rPr>
              <a:t>(because of land distribution</a:t>
            </a: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161616"/>
                </a:solidFill>
                <a:latin typeface="Verdana" pitchFamily="-105" charset="0"/>
              </a:rPr>
              <a:t>Subsidence at about 30 °N, 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304800"/>
          </a:xfrm>
        </p:spPr>
        <p:txBody>
          <a:bodyPr/>
          <a:lstStyle/>
          <a:p>
            <a:pPr eaLnBrk="1" hangingPunct="1"/>
            <a:r>
              <a:rPr lang="en-US" sz="2400" smtClean="0">
                <a:ea typeface="ＭＳ Ｐゴシック" pitchFamily="-105" charset="-128"/>
                <a:cs typeface="ＭＳ Ｐゴシック" pitchFamily="-105" charset="-128"/>
              </a:rPr>
              <a:t>1. Hadley cell</a:t>
            </a:r>
            <a:endParaRPr lang="en-US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38400" y="2438400"/>
            <a:ext cx="2514600" cy="2209800"/>
            <a:chOff x="1536" y="1536"/>
            <a:chExt cx="1584" cy="1392"/>
          </a:xfrm>
        </p:grpSpPr>
        <p:sp>
          <p:nvSpPr>
            <p:cNvPr id="50187" name="Oval 5"/>
            <p:cNvSpPr>
              <a:spLocks noChangeArrowheads="1"/>
            </p:cNvSpPr>
            <p:nvPr/>
          </p:nvSpPr>
          <p:spPr bwMode="auto">
            <a:xfrm>
              <a:off x="2448" y="1536"/>
              <a:ext cx="672" cy="67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8" name="Line 6"/>
            <p:cNvSpPr>
              <a:spLocks noChangeShapeType="1"/>
            </p:cNvSpPr>
            <p:nvPr/>
          </p:nvSpPr>
          <p:spPr bwMode="auto">
            <a:xfrm flipV="1">
              <a:off x="1536" y="2160"/>
              <a:ext cx="1008" cy="768"/>
            </a:xfrm>
            <a:prstGeom prst="line">
              <a:avLst/>
            </a:prstGeom>
            <a:noFill/>
            <a:ln w="57150">
              <a:solidFill>
                <a:srgbClr val="FF180F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828800" y="1371600"/>
            <a:ext cx="5334000" cy="4953000"/>
            <a:chOff x="1152" y="864"/>
            <a:chExt cx="3360" cy="3120"/>
          </a:xfrm>
        </p:grpSpPr>
        <p:sp>
          <p:nvSpPr>
            <p:cNvPr id="50185" name="Oval 9"/>
            <p:cNvSpPr>
              <a:spLocks noChangeArrowheads="1"/>
            </p:cNvSpPr>
            <p:nvPr/>
          </p:nvSpPr>
          <p:spPr bwMode="auto">
            <a:xfrm>
              <a:off x="3840" y="864"/>
              <a:ext cx="672" cy="672"/>
            </a:xfrm>
            <a:prstGeom prst="ellips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86" name="Line 10"/>
            <p:cNvSpPr>
              <a:spLocks noChangeShapeType="1"/>
            </p:cNvSpPr>
            <p:nvPr/>
          </p:nvSpPr>
          <p:spPr bwMode="auto">
            <a:xfrm flipV="1">
              <a:off x="1152" y="1488"/>
              <a:ext cx="2784" cy="24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0" y="6519863"/>
            <a:ext cx="45720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6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6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6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32673D-F76B-834E-BC33-1C65969407E9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838200"/>
            <a:ext cx="42640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33400"/>
            <a:ext cx="42672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124200"/>
            <a:ext cx="4154488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762000" y="2590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Atlantic Ocean 9/04</a:t>
            </a:r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6096000" y="53340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Pacific Ocean</a:t>
            </a:r>
          </a:p>
        </p:txBody>
      </p:sp>
      <p:sp>
        <p:nvSpPr>
          <p:cNvPr id="522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Intertropical Convergence Zone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0" y="6096000"/>
            <a:ext cx="4191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161616"/>
                </a:solidFill>
                <a:latin typeface="+mn-lt"/>
              </a:rPr>
              <a:t>ITCZ spawns hurricanes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6FAD35-7C8E-F94C-9BF2-249E90FE8E6D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90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The three cells and the jet streams: Polar and Subtropical Jets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7964488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876800"/>
            <a:ext cx="3413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762000" y="43434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61616"/>
                </a:solidFill>
              </a:rPr>
              <a:t>Polar easterlies           Westerlies          Trades (easterlies)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AA5F3-4FAD-F444-A32C-DBDF2C8817CD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Annual mean surface winds and surface pressure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7485063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47800" y="2667000"/>
            <a:ext cx="6781800" cy="1676400"/>
            <a:chOff x="912" y="1680"/>
            <a:chExt cx="4272" cy="1056"/>
          </a:xfrm>
        </p:grpSpPr>
        <p:sp>
          <p:nvSpPr>
            <p:cNvPr id="56335" name="Text Box 4"/>
            <p:cNvSpPr txBox="1">
              <a:spLocks noChangeArrowheads="1"/>
            </p:cNvSpPr>
            <p:nvPr/>
          </p:nvSpPr>
          <p:spPr bwMode="auto">
            <a:xfrm>
              <a:off x="2784" y="1680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180F"/>
                  </a:solidFill>
                </a:rPr>
                <a:t>HIGH</a:t>
              </a:r>
              <a:endParaRPr lang="en-US"/>
            </a:p>
          </p:txBody>
        </p:sp>
        <p:sp>
          <p:nvSpPr>
            <p:cNvPr id="56336" name="Text Box 5"/>
            <p:cNvSpPr txBox="1">
              <a:spLocks noChangeArrowheads="1"/>
            </p:cNvSpPr>
            <p:nvPr/>
          </p:nvSpPr>
          <p:spPr bwMode="auto">
            <a:xfrm>
              <a:off x="3936" y="1680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180F"/>
                  </a:solidFill>
                </a:rPr>
                <a:t>HIGH</a:t>
              </a:r>
              <a:endParaRPr lang="en-US"/>
            </a:p>
          </p:txBody>
        </p:sp>
        <p:sp>
          <p:nvSpPr>
            <p:cNvPr id="56337" name="Text Box 6"/>
            <p:cNvSpPr txBox="1">
              <a:spLocks noChangeArrowheads="1"/>
            </p:cNvSpPr>
            <p:nvPr/>
          </p:nvSpPr>
          <p:spPr bwMode="auto">
            <a:xfrm>
              <a:off x="3168" y="244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180F"/>
                  </a:solidFill>
                </a:rPr>
                <a:t>HIGH</a:t>
              </a:r>
              <a:endParaRPr lang="en-US"/>
            </a:p>
          </p:txBody>
        </p:sp>
        <p:sp>
          <p:nvSpPr>
            <p:cNvPr id="56338" name="Text Box 7"/>
            <p:cNvSpPr txBox="1">
              <a:spLocks noChangeArrowheads="1"/>
            </p:cNvSpPr>
            <p:nvPr/>
          </p:nvSpPr>
          <p:spPr bwMode="auto">
            <a:xfrm>
              <a:off x="4320" y="244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180F"/>
                  </a:solidFill>
                </a:rPr>
                <a:t>HIGH</a:t>
              </a:r>
              <a:endParaRPr lang="en-US"/>
            </a:p>
          </p:txBody>
        </p:sp>
        <p:sp>
          <p:nvSpPr>
            <p:cNvPr id="56339" name="Text Box 8"/>
            <p:cNvSpPr txBox="1">
              <a:spLocks noChangeArrowheads="1"/>
            </p:cNvSpPr>
            <p:nvPr/>
          </p:nvSpPr>
          <p:spPr bwMode="auto">
            <a:xfrm>
              <a:off x="912" y="244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180F"/>
                  </a:solidFill>
                </a:rPr>
                <a:t>HIGH</a:t>
              </a:r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048000" y="1447800"/>
            <a:ext cx="2971800" cy="3733800"/>
            <a:chOff x="1920" y="912"/>
            <a:chExt cx="1872" cy="2352"/>
          </a:xfrm>
        </p:grpSpPr>
        <p:sp>
          <p:nvSpPr>
            <p:cNvPr id="56331" name="Text Box 9"/>
            <p:cNvSpPr txBox="1">
              <a:spLocks noChangeArrowheads="1"/>
            </p:cNvSpPr>
            <p:nvPr/>
          </p:nvSpPr>
          <p:spPr bwMode="auto">
            <a:xfrm>
              <a:off x="2256" y="1392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</a:rPr>
                <a:t>LOW</a:t>
              </a:r>
              <a:endParaRPr lang="en-US"/>
            </a:p>
          </p:txBody>
        </p:sp>
        <p:sp>
          <p:nvSpPr>
            <p:cNvPr id="56332" name="Text Box 10"/>
            <p:cNvSpPr txBox="1">
              <a:spLocks noChangeArrowheads="1"/>
            </p:cNvSpPr>
            <p:nvPr/>
          </p:nvSpPr>
          <p:spPr bwMode="auto">
            <a:xfrm>
              <a:off x="3024" y="2976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</a:rPr>
                <a:t>LOW</a:t>
              </a:r>
              <a:endParaRPr lang="en-US"/>
            </a:p>
          </p:txBody>
        </p:sp>
        <p:sp>
          <p:nvSpPr>
            <p:cNvPr id="56333" name="Text Box 11"/>
            <p:cNvSpPr txBox="1">
              <a:spLocks noChangeArrowheads="1"/>
            </p:cNvSpPr>
            <p:nvPr/>
          </p:nvSpPr>
          <p:spPr bwMode="auto">
            <a:xfrm>
              <a:off x="1920" y="2064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</a:rPr>
                <a:t>LOW</a:t>
              </a:r>
              <a:endParaRPr lang="en-US"/>
            </a:p>
          </p:txBody>
        </p:sp>
        <p:sp>
          <p:nvSpPr>
            <p:cNvPr id="56334" name="Text Box 12"/>
            <p:cNvSpPr txBox="1">
              <a:spLocks noChangeArrowheads="1"/>
            </p:cNvSpPr>
            <p:nvPr/>
          </p:nvSpPr>
          <p:spPr bwMode="auto">
            <a:xfrm>
              <a:off x="2688" y="912"/>
              <a:ext cx="76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1"/>
                  </a:solidFill>
                </a:rPr>
                <a:t>LOW</a:t>
              </a:r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286000" y="2286000"/>
            <a:ext cx="5181600" cy="2438400"/>
            <a:chOff x="1440" y="1440"/>
            <a:chExt cx="3264" cy="1536"/>
          </a:xfrm>
        </p:grpSpPr>
        <p:sp>
          <p:nvSpPr>
            <p:cNvPr id="56328" name="Text Box 15"/>
            <p:cNvSpPr txBox="1">
              <a:spLocks noChangeArrowheads="1"/>
            </p:cNvSpPr>
            <p:nvPr/>
          </p:nvSpPr>
          <p:spPr bwMode="auto">
            <a:xfrm>
              <a:off x="2544" y="2016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TRADE WINDS</a:t>
              </a:r>
              <a:endParaRPr lang="en-US"/>
            </a:p>
          </p:txBody>
        </p:sp>
        <p:sp>
          <p:nvSpPr>
            <p:cNvPr id="56329" name="Text Box 16"/>
            <p:cNvSpPr txBox="1">
              <a:spLocks noChangeArrowheads="1"/>
            </p:cNvSpPr>
            <p:nvPr/>
          </p:nvSpPr>
          <p:spPr bwMode="auto">
            <a:xfrm>
              <a:off x="1440" y="2688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WESTERLIES</a:t>
              </a:r>
              <a:endParaRPr lang="en-US"/>
            </a:p>
          </p:txBody>
        </p:sp>
        <p:sp>
          <p:nvSpPr>
            <p:cNvPr id="56330" name="Text Box 17"/>
            <p:cNvSpPr txBox="1">
              <a:spLocks noChangeArrowheads="1"/>
            </p:cNvSpPr>
            <p:nvPr/>
          </p:nvSpPr>
          <p:spPr bwMode="auto">
            <a:xfrm>
              <a:off x="3072" y="1440"/>
              <a:ext cx="16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accent2"/>
                  </a:solidFill>
                </a:rPr>
                <a:t>WESTERLIES</a:t>
              </a:r>
              <a:endParaRPr lang="en-US"/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8AFD75-1850-4B42-B6D8-B4718B535491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Wind stress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4102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</a:rPr>
              <a:t>Wind stress</a:t>
            </a:r>
            <a:r>
              <a:rPr lang="en-US" sz="2000" dirty="0" smtClean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drives 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the ocean (waves, currents).</a:t>
            </a:r>
          </a:p>
          <a:p>
            <a:pPr eaLnBrk="1" hangingPunct="1"/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Transfer of momentum from wind to ocean.</a:t>
            </a:r>
          </a:p>
          <a:p>
            <a:pPr eaLnBrk="1" hangingPunct="1"/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Wind speed is measured above the sea surface.  In practice measurements are at different heights.  For consistency, adjust all measurements to a 10 meter height.</a:t>
            </a:r>
          </a:p>
          <a:p>
            <a:pPr eaLnBrk="1" hangingPunct="1"/>
            <a:endParaRPr lang="en-US" sz="2000" dirty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/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Actual stress on the ocean: 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				</a:t>
            </a:r>
            <a:r>
              <a:rPr lang="en-US" sz="2800" dirty="0" err="1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</a:t>
            </a:r>
            <a:r>
              <a:rPr lang="en-US" sz="28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 = c</a:t>
            </a:r>
            <a:r>
              <a:rPr lang="en-US" sz="2800" baseline="-250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D</a:t>
            </a:r>
            <a:r>
              <a:rPr lang="en-US" sz="28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u</a:t>
            </a:r>
            <a:r>
              <a:rPr lang="en-US" sz="2800" baseline="300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2</a:t>
            </a:r>
            <a:r>
              <a:rPr lang="en-US" sz="28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where </a:t>
            </a:r>
            <a:r>
              <a:rPr lang="en-US" sz="2000" dirty="0" err="1">
                <a:ea typeface="ＭＳ Ｐゴシック" pitchFamily="-105" charset="-128"/>
                <a:cs typeface="ＭＳ Ｐゴシック" pitchFamily="-105" charset="-128"/>
              </a:rPr>
              <a:t>u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 is the wind speed at 10 meters, </a:t>
            </a:r>
            <a:r>
              <a:rPr lang="en-US" sz="2000" dirty="0" err="1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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 is the air density 1.3 kg/m</a:t>
            </a:r>
            <a:r>
              <a:rPr lang="en-US" sz="2000" baseline="30000" dirty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3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,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 and </a:t>
            </a:r>
            <a:r>
              <a:rPr lang="en-US" sz="2000" dirty="0" err="1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c</a:t>
            </a:r>
            <a:r>
              <a:rPr lang="en-US" sz="2000" baseline="-25000" dirty="0" err="1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D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 is the (dimensionless) </a:t>
            </a:r>
            <a:r>
              <a:rPr lang="en-US" sz="2000" dirty="0">
                <a:solidFill>
                  <a:srgbClr val="FF180F"/>
                </a:solidFill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drag coefficient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  <a:sym typeface="Symbol" pitchFamily="-105" charset="2"/>
              </a:rPr>
              <a:t>, which is determined empirically.</a:t>
            </a:r>
          </a:p>
          <a:p>
            <a:pPr eaLnBrk="1" hangingPunct="1">
              <a:buFontTx/>
              <a:buNone/>
            </a:pP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Units of wind stress:  Newton/m</a:t>
            </a:r>
            <a:r>
              <a:rPr lang="en-US" sz="2000" baseline="30000" dirty="0">
                <a:ea typeface="ＭＳ Ｐゴシック" pitchFamily="-105" charset="-128"/>
                <a:cs typeface="ＭＳ Ｐゴシック" pitchFamily="-105" charset="-128"/>
              </a:rPr>
              <a:t>2</a:t>
            </a:r>
          </a:p>
          <a:p>
            <a:pPr eaLnBrk="1" hangingPunct="1">
              <a:buFontTx/>
              <a:buNone/>
            </a:pPr>
            <a:r>
              <a:rPr lang="en-US" sz="2000" baseline="30000" dirty="0"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(check this using density times velocity squared)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D9219-AD74-C640-8D3C-15EF050F610C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sz="2000">
                <a:ea typeface="ＭＳ Ｐゴシック" pitchFamily="-105" charset="-128"/>
                <a:cs typeface="ＭＳ Ｐゴシック" pitchFamily="-105" charset="-128"/>
              </a:rPr>
              <a:t>Global radiation balance - </a:t>
            </a:r>
            <a:r>
              <a:rPr lang="en-US" sz="2000">
                <a:solidFill>
                  <a:srgbClr val="161616"/>
                </a:solidFill>
                <a:ea typeface="ＭＳ Ｐゴシック" pitchFamily="-105" charset="-128"/>
                <a:cs typeface="ＭＳ Ｐゴシック" pitchFamily="-105" charset="-128"/>
              </a:rPr>
              <a:t>reasonable climate at mid to high latitudes because of winds (and ocean currents) that move heat</a:t>
            </a:r>
            <a:endParaRPr lang="en-US">
              <a:solidFill>
                <a:srgbClr val="161616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/>
          <a:srcRect b="3136"/>
          <a:stretch>
            <a:fillRect/>
          </a:stretch>
        </p:blipFill>
        <p:spPr bwMode="auto">
          <a:xfrm>
            <a:off x="990600" y="14478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91000" y="6488113"/>
            <a:ext cx="495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Kump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</a:t>
            </a:r>
            <a:r>
              <a:rPr lang="en-US" sz="1800" b="0" dirty="0" err="1">
                <a:solidFill>
                  <a:srgbClr val="161616"/>
                </a:solidFill>
                <a:latin typeface="+mn-lt"/>
              </a:rPr>
              <a:t>Kasting</a:t>
            </a:r>
            <a:r>
              <a:rPr lang="en-US" sz="1800" b="0" dirty="0">
                <a:solidFill>
                  <a:srgbClr val="161616"/>
                </a:solidFill>
                <a:latin typeface="+mn-lt"/>
              </a:rPr>
              <a:t>, Crane (2004) textbook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ADAED-D017-AE42-A790-50D9CE947341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Wind stress and wind speed</a:t>
            </a:r>
          </a:p>
        </p:txBody>
      </p:sp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685800" y="914400"/>
            <a:ext cx="83058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Wind stress is the force per unit area exerted by the wind on the ocean</a:t>
            </a:r>
          </a:p>
          <a:p>
            <a:pPr>
              <a:defRPr/>
            </a:pPr>
            <a:endParaRPr lang="en-US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Stress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τ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ρc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u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   in units of N/m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 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(or dynes/cm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b="0" baseline="3000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endParaRPr lang="en-US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Where u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10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= wind speed at 10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height</a:t>
            </a:r>
          </a:p>
          <a:p>
            <a:pPr>
              <a:defRPr/>
            </a:pP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ρ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is air density  1.3 kg/m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</a:p>
          <a:p>
            <a:pPr>
              <a:defRPr/>
            </a:pP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is a “drag coefficient”  (dimensionless)</a:t>
            </a:r>
          </a:p>
          <a:p>
            <a:pPr>
              <a:defRPr/>
            </a:pPr>
            <a:endParaRPr lang="en-US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At low wind speeds,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 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≈ 1.1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10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-3</a:t>
            </a:r>
          </a:p>
          <a:p>
            <a:pPr>
              <a:defRPr/>
            </a:pPr>
            <a:endParaRPr lang="en-US" b="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At higher wind speeds,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b="0" baseline="-25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D 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≈ (0.61 + 0.063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 </a:t>
            </a:r>
            <a:r>
              <a:rPr lang="en-US" b="0" dirty="0" err="1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10</a:t>
            </a:r>
            <a:r>
              <a:rPr lang="en-US" b="0" baseline="3000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-3</a:t>
            </a:r>
          </a:p>
          <a:p>
            <a:pPr>
              <a:defRPr/>
            </a:pPr>
            <a:endParaRPr lang="en-US" b="0" baseline="3000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r>
              <a:rPr lang="en-US" b="0" dirty="0">
                <a:solidFill>
                  <a:schemeClr val="accent4">
                    <a:lumMod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COARE 3.0 algorithm  Fairall et al. (J. Climate 2003)</a:t>
            </a:r>
            <a:endParaRPr lang="en-US" b="0" baseline="30000" dirty="0">
              <a:solidFill>
                <a:schemeClr val="accent4">
                  <a:lumMod val="1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endParaRPr lang="en-US" b="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defRPr/>
            </a:pPr>
            <a:endParaRPr lang="en-US" b="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6172200" y="60960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rgbClr val="161616"/>
                </a:solidFill>
              </a:rPr>
              <a:t>Stewart section 4.5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0F9DDD-DBB7-734F-84B1-AA2915996174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5" charset="-128"/>
                <a:cs typeface="ＭＳ Ｐゴシック" pitchFamily="-105" charset="-128"/>
              </a:rPr>
              <a:t>Wind stress continued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1066800"/>
            <a:ext cx="9144000" cy="13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Most recent drag coefficients “COARE 3.5” determined from direct measurements, including high wind speeds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	</a:t>
            </a:r>
            <a:r>
              <a:rPr lang="en-US" sz="2000" b="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	[At low </a:t>
            </a: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wind speed</a:t>
            </a:r>
            <a:r>
              <a:rPr lang="en-US" sz="2000" b="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 </a:t>
            </a: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 </a:t>
            </a:r>
            <a:r>
              <a:rPr lang="en-US" sz="2000" b="0" dirty="0" err="1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c</a:t>
            </a:r>
            <a:r>
              <a:rPr lang="en-US" sz="2000" b="0" baseline="-25000" dirty="0" err="1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D</a:t>
            </a: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~</a:t>
            </a:r>
            <a:r>
              <a:rPr lang="en-US" sz="2000" b="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 </a:t>
            </a: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1.1 </a:t>
            </a:r>
            <a:r>
              <a:rPr lang="en-US" sz="2000" b="0" dirty="0" err="1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x</a:t>
            </a:r>
            <a:r>
              <a:rPr lang="en-US" sz="2000" b="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 10</a:t>
            </a:r>
            <a:r>
              <a:rPr lang="en-US" sz="2000" b="0" baseline="3000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-</a:t>
            </a:r>
            <a:r>
              <a:rPr lang="en-US" sz="2000" b="0" baseline="3000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3</a:t>
            </a:r>
            <a:r>
              <a:rPr lang="en-US" sz="2000" b="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]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="0" baseline="30000" dirty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	</a:t>
            </a:r>
            <a:r>
              <a:rPr lang="en-US" sz="2800" b="0" baseline="30000" dirty="0" smtClean="0">
                <a:solidFill>
                  <a:srgbClr val="161616"/>
                </a:solidFill>
                <a:latin typeface="Helvetica" pitchFamily="-105" charset="0"/>
                <a:sym typeface="Symbol" pitchFamily="-105" charset="2"/>
              </a:rPr>
              <a:t>	</a:t>
            </a:r>
            <a:endParaRPr lang="en-US" b="0" dirty="0"/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3886200" y="63963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smtClean="0">
                <a:solidFill>
                  <a:srgbClr val="161616"/>
                </a:solidFill>
                <a:latin typeface="ヒラギノ角ゴ Pro W3" pitchFamily="-105" charset="-128"/>
              </a:rPr>
              <a:t>Edson et al. (JPO, 2013)</a:t>
            </a:r>
            <a:endParaRPr lang="en-US" b="0" dirty="0">
              <a:solidFill>
                <a:srgbClr val="16161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E82660-4A96-6142-945F-1C709C803992}" type="datetime1">
              <a:rPr lang="en-US" smtClean="0"/>
              <a:t>10/19/16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49780" t="50657"/>
          <a:stretch>
            <a:fillRect/>
          </a:stretch>
        </p:blipFill>
        <p:spPr>
          <a:xfrm>
            <a:off x="3200400" y="2133600"/>
            <a:ext cx="5356860" cy="4107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r="48667"/>
          <a:stretch>
            <a:fillRect/>
          </a:stretch>
        </p:blipFill>
        <p:spPr>
          <a:xfrm>
            <a:off x="0" y="2438400"/>
            <a:ext cx="2050244" cy="29315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(Older) COARE </a:t>
            </a: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3.0 algorithm, drag coefficient</a:t>
            </a:r>
          </a:p>
        </p:txBody>
      </p: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4572000" y="6096000"/>
            <a:ext cx="4114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161616"/>
                </a:solidFill>
                <a:latin typeface="Helvetica" pitchFamily="-105" charset="0"/>
                <a:ea typeface="Helvetica" pitchFamily="-105" charset="0"/>
                <a:cs typeface="Helvetica" pitchFamily="-105" charset="0"/>
              </a:rPr>
              <a:t>Kara et al. (J. Clim. 2007)</a:t>
            </a:r>
          </a:p>
        </p:txBody>
      </p:sp>
      <p:pic>
        <p:nvPicPr>
          <p:cNvPr id="63492" name="Picture 4"/>
          <p:cNvPicPr>
            <a:picLocks noChangeAspect="1"/>
          </p:cNvPicPr>
          <p:nvPr/>
        </p:nvPicPr>
        <p:blipFill>
          <a:blip r:embed="rId2"/>
          <a:srcRect r="7200" b="59950"/>
          <a:stretch>
            <a:fillRect/>
          </a:stretch>
        </p:blipFill>
        <p:spPr bwMode="auto">
          <a:xfrm>
            <a:off x="0" y="1143000"/>
            <a:ext cx="883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0CC44A-773A-5747-BBA0-300E54B20ABB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6934200" y="6400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DPO Fig. 5.16a</a:t>
            </a:r>
            <a:endParaRPr lang="en-US">
              <a:solidFill>
                <a:srgbClr val="161616"/>
              </a:solidFill>
            </a:endParaRP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Surface wind stress (northern summer)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7772400" cy="4114800"/>
          </a:xfrm>
        </p:spPr>
        <p:txBody>
          <a:bodyPr/>
          <a:lstStyle/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Average wind speeds up to 10 m/sec (factor of 10 greater than ocean current speeds)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Note westerlies and trades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Monsoonal winds in Indian Ocean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Look for monsoons in other tropical locations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4517" name="Picture 5" descr="fig5.16abc_global_nceptau_zonal_vec_DPO.pdf"/>
          <p:cNvPicPr>
            <a:picLocks noChangeAspect="1"/>
          </p:cNvPicPr>
          <p:nvPr/>
        </p:nvPicPr>
        <p:blipFill>
          <a:blip r:embed="rId3"/>
          <a:srcRect l="10066" t="3333" r="10844" b="67778"/>
          <a:stretch>
            <a:fillRect/>
          </a:stretch>
        </p:blipFill>
        <p:spPr bwMode="auto">
          <a:xfrm>
            <a:off x="0" y="2438400"/>
            <a:ext cx="87042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6ECBC-839B-E948-A4B4-E9A55CF3596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Net</a:t>
            </a:r>
            <a:br>
              <a:rPr lang="en-US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Surface heat flux (W/m</a:t>
            </a:r>
            <a:r>
              <a:rPr lang="en-US" baseline="30000">
                <a:ea typeface="ＭＳ Ｐゴシック" pitchFamily="-105" charset="-128"/>
                <a:cs typeface="ＭＳ Ｐゴシック" pitchFamily="-105" charset="-128"/>
              </a:rPr>
              <a:t>2</a:t>
            </a:r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) into ocean</a:t>
            </a:r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6553200" y="64008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DPO  Figure 5.12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524000"/>
            <a:ext cx="9177338" cy="4267200"/>
            <a:chOff x="-1" y="1524000"/>
            <a:chExt cx="9177305" cy="4267200"/>
          </a:xfrm>
        </p:grpSpPr>
        <p:pic>
          <p:nvPicPr>
            <p:cNvPr id="74759" name="Picture 8" descr="figS5.8_LY09.pdf"/>
            <p:cNvPicPr>
              <a:picLocks noChangeAspect="1"/>
            </p:cNvPicPr>
            <p:nvPr/>
          </p:nvPicPr>
          <p:blipFill>
            <a:blip r:embed="rId3"/>
            <a:srcRect t="33333" b="32848"/>
            <a:stretch>
              <a:fillRect/>
            </a:stretch>
          </p:blipFill>
          <p:spPr bwMode="auto">
            <a:xfrm>
              <a:off x="-1" y="1524000"/>
              <a:ext cx="9177305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200400" y="2895600"/>
              <a:ext cx="5257800" cy="0"/>
              <a:chOff x="3200400" y="2895600"/>
              <a:chExt cx="5257800" cy="0"/>
            </a:xfrm>
          </p:grpSpPr>
          <p:sp>
            <p:nvSpPr>
              <p:cNvPr id="74761" name="Line 6"/>
              <p:cNvSpPr>
                <a:spLocks noChangeShapeType="1"/>
              </p:cNvSpPr>
              <p:nvPr/>
            </p:nvSpPr>
            <p:spPr bwMode="auto">
              <a:xfrm>
                <a:off x="3200400" y="2895600"/>
                <a:ext cx="3124200" cy="0"/>
              </a:xfrm>
              <a:prstGeom prst="line">
                <a:avLst/>
              </a:prstGeom>
              <a:noFill/>
              <a:ln w="104775">
                <a:solidFill>
                  <a:srgbClr val="FF120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62" name="Line 7"/>
              <p:cNvSpPr>
                <a:spLocks noChangeShapeType="1"/>
              </p:cNvSpPr>
              <p:nvPr/>
            </p:nvSpPr>
            <p:spPr bwMode="auto">
              <a:xfrm>
                <a:off x="6400800" y="2895600"/>
                <a:ext cx="2057400" cy="0"/>
              </a:xfrm>
              <a:prstGeom prst="line">
                <a:avLst/>
              </a:prstGeom>
              <a:noFill/>
              <a:ln w="104775">
                <a:solidFill>
                  <a:srgbClr val="FF120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4757" name="Footer Placeholder 1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-105" charset="0"/>
              </a:rPr>
              <a:t>Talley SIO210 (2016)</a:t>
            </a:r>
          </a:p>
        </p:txBody>
      </p:sp>
      <p:sp>
        <p:nvSpPr>
          <p:cNvPr id="74758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1446126A-D331-6B49-8B4F-444956AE83B7}" type="datetime1">
              <a:rPr lang="en-US" smtClean="0">
                <a:latin typeface="Times" pitchFamily="-105" charset="0"/>
              </a:rPr>
              <a:pPr/>
              <a:t>10/19/16</a:t>
            </a:fld>
            <a:endParaRPr lang="en-US" smtClean="0">
              <a:latin typeface="Times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Precipitation minus evaporation</a:t>
            </a:r>
            <a:b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400" dirty="0" smtClean="0">
                <a:ea typeface="ＭＳ Ｐゴシック" pitchFamily="-105" charset="-128"/>
                <a:cs typeface="ＭＳ Ｐゴシック" pitchFamily="-105" charset="-128"/>
              </a:rPr>
              <a:t>(runoff from land is not depicted)</a:t>
            </a:r>
            <a:endParaRPr lang="en-US" dirty="0" smtClean="0">
              <a:solidFill>
                <a:srgbClr val="000000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3975" name="Date Placeholder 10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E4A7A035-5647-5D42-B7C9-C569131721E1}" type="datetime1">
              <a:rPr lang="en-US" smtClean="0">
                <a:latin typeface="Times" pitchFamily="-105" charset="0"/>
              </a:rPr>
              <a:pPr/>
              <a:t>10/19/16</a:t>
            </a:fld>
            <a:endParaRPr lang="en-US" smtClean="0">
              <a:latin typeface="Times" pitchFamily="-105" charset="0"/>
            </a:endParaRPr>
          </a:p>
        </p:txBody>
      </p:sp>
      <p:sp>
        <p:nvSpPr>
          <p:cNvPr id="83974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-105" charset="0"/>
              </a:rPr>
              <a:t>Talley SIO210 (2016)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9600" y="1676400"/>
            <a:ext cx="8534400" cy="4724400"/>
            <a:chOff x="576" y="1248"/>
            <a:chExt cx="4656" cy="2443"/>
          </a:xfrm>
        </p:grpSpPr>
        <p:pic>
          <p:nvPicPr>
            <p:cNvPr id="8397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" y="1248"/>
              <a:ext cx="4656" cy="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9" name="Text Box 4"/>
            <p:cNvSpPr txBox="1">
              <a:spLocks noChangeArrowheads="1"/>
            </p:cNvSpPr>
            <p:nvPr/>
          </p:nvSpPr>
          <p:spPr bwMode="auto">
            <a:xfrm>
              <a:off x="3504" y="3408"/>
              <a:ext cx="168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NCEP climatology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-105" charset="-128"/>
                <a:cs typeface="ＭＳ Ｐゴシック" pitchFamily="-105" charset="-128"/>
              </a:rPr>
              <a:t>Buoyancy flux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772400" cy="4114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Density is changed by buoyancy flux, which is the sum of heat and freshwater flux (changing temperature and salinity)</a:t>
            </a:r>
          </a:p>
          <a:p>
            <a:pPr eaLnBrk="1" hangingPunct="1"/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Map is mostly related to heat flux,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 impact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from E-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P at high latitudes</a:t>
            </a:r>
            <a:endParaRPr lang="en-US" sz="2000" dirty="0" smtClean="0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80900" name="Picture 3" descr="fig5.15_from14.7_LY09_global_buoyancy_DPO.pdf"/>
          <p:cNvPicPr>
            <a:picLocks noChangeAspect="1"/>
          </p:cNvPicPr>
          <p:nvPr/>
        </p:nvPicPr>
        <p:blipFill>
          <a:blip r:embed="rId2"/>
          <a:srcRect l="8627" r="3654" b="65556"/>
          <a:stretch>
            <a:fillRect/>
          </a:stretch>
        </p:blipFill>
        <p:spPr bwMode="auto">
          <a:xfrm>
            <a:off x="0" y="2057400"/>
            <a:ext cx="8834438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6324600" y="64008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000000"/>
                </a:solidFill>
              </a:rPr>
              <a:t>DPO  Figure 5.15</a:t>
            </a:r>
          </a:p>
        </p:txBody>
      </p:sp>
      <p:sp>
        <p:nvSpPr>
          <p:cNvPr id="80902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-105" charset="0"/>
              </a:rPr>
              <a:t>Talley SIO210 (2016)</a:t>
            </a:r>
          </a:p>
        </p:txBody>
      </p:sp>
      <p:sp>
        <p:nvSpPr>
          <p:cNvPr id="80903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3893760-FA5F-BA42-A3A8-811FDAE0C2AF}" type="datetime1">
              <a:rPr lang="en-US" smtClean="0">
                <a:latin typeface="Times" pitchFamily="-105" charset="0"/>
              </a:rPr>
              <a:pPr/>
              <a:t>10/19/16</a:t>
            </a:fld>
            <a:endParaRPr lang="en-US" smtClean="0">
              <a:latin typeface="Times" pitchFamily="-10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6934200" y="6400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161616"/>
                </a:solidFill>
              </a:rPr>
              <a:t>DPO Fig. 5.16a</a:t>
            </a:r>
            <a:endParaRPr lang="en-US">
              <a:solidFill>
                <a:srgbClr val="161616"/>
              </a:solidFill>
            </a:endParaRPr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105" charset="-128"/>
                <a:cs typeface="ＭＳ Ｐゴシック" pitchFamily="-105" charset="-128"/>
              </a:rPr>
              <a:t>Surface wind stress (northern summer)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7772400" cy="4114800"/>
          </a:xfrm>
        </p:spPr>
        <p:txBody>
          <a:bodyPr/>
          <a:lstStyle/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Average wind speeds up to 10 m/sec (factor of 10 greater than ocean current speeds)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Note westerlies and trades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Monsoonal winds in Indian Ocean</a:t>
            </a:r>
          </a:p>
          <a:p>
            <a:pPr eaLnBrk="1" hangingPunct="1"/>
            <a:r>
              <a:rPr lang="en-US" sz="1800">
                <a:ea typeface="ＭＳ Ｐゴシック" pitchFamily="-105" charset="-128"/>
                <a:cs typeface="ＭＳ Ｐゴシック" pitchFamily="-105" charset="-128"/>
              </a:rPr>
              <a:t>Look for monsoons in other tropical locations</a:t>
            </a:r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4517" name="Picture 5" descr="fig5.16abc_global_nceptau_zonal_vec_DPO.pdf"/>
          <p:cNvPicPr>
            <a:picLocks noChangeAspect="1"/>
          </p:cNvPicPr>
          <p:nvPr/>
        </p:nvPicPr>
        <p:blipFill>
          <a:blip r:embed="rId3"/>
          <a:srcRect l="10066" t="3333" r="10844" b="67778"/>
          <a:stretch>
            <a:fillRect/>
          </a:stretch>
        </p:blipFill>
        <p:spPr bwMode="auto">
          <a:xfrm>
            <a:off x="219868" y="2362200"/>
            <a:ext cx="87042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6ECBC-839B-E948-A4B4-E9A55CF3596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5" charset="-128"/>
                <a:cs typeface="ＭＳ Ｐゴシック" pitchFamily="-105" charset="-128"/>
              </a:rPr>
              <a:t>Atmospheric circulation</a:t>
            </a:r>
            <a:br>
              <a:rPr lang="en-US" dirty="0">
                <a:ea typeface="ＭＳ Ｐゴシック" pitchFamily="-105" charset="-128"/>
                <a:cs typeface="ＭＳ Ｐゴシック" pitchFamily="-105" charset="-128"/>
              </a:rPr>
            </a:b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L. Talley, SIO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210 CSP </a:t>
            </a:r>
            <a:r>
              <a:rPr lang="en-US" sz="2000" dirty="0">
                <a:ea typeface="ＭＳ Ｐゴシック" pitchFamily="-105" charset="-128"/>
                <a:cs typeface="ＭＳ Ｐゴシック" pitchFamily="-105" charset="-128"/>
              </a:rPr>
              <a:t>Fall, </a:t>
            </a:r>
            <a:r>
              <a:rPr lang="en-US" sz="2000" dirty="0" smtClean="0">
                <a:ea typeface="ＭＳ Ｐゴシック" pitchFamily="-105" charset="-128"/>
                <a:cs typeface="ＭＳ Ｐゴシック" pitchFamily="-105" charset="-128"/>
              </a:rPr>
              <a:t>2016</a:t>
            </a:r>
            <a:r>
              <a:rPr lang="en-US" dirty="0" smtClean="0">
                <a:ea typeface="ＭＳ Ｐゴシック" pitchFamily="-105" charset="-128"/>
                <a:cs typeface="ＭＳ Ｐゴシック" pitchFamily="-105" charset="-128"/>
              </a:rPr>
              <a:t> </a:t>
            </a:r>
            <a:endParaRPr lang="en-US" dirty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772400" cy="5715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1800" dirty="0" smtClean="0">
              <a:solidFill>
                <a:srgbClr val="FF0000"/>
              </a:solidFill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Vertical structure: troposphere, stratosphere, mesosphere, thermosphere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Forcing: unequal distribution of solar radiation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Direct circulation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Land and sea breeze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Monsoon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Equatorial: Walker circulation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  <a:ea typeface="ＭＳ Ｐゴシック" pitchFamily="-105" charset="-128"/>
                <a:cs typeface="ＭＳ Ｐゴシック" pitchFamily="-105" charset="-128"/>
              </a:rPr>
              <a:t>Mean large-scale wind and pressure structure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Hadley circulation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Jet Stream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Surface pressure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Surface wind stress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 smtClean="0">
              <a:ea typeface="ＭＳ Ｐゴシック" pitchFamily="-105" charset="-128"/>
              <a:cs typeface="ＭＳ Ｐゴシック" pitchFamily="-105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Reading: Stewart Chapter 4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 smtClean="0">
                <a:ea typeface="ＭＳ Ｐゴシック" pitchFamily="-105" charset="-128"/>
                <a:cs typeface="ＭＳ Ｐゴシック" pitchFamily="-105" charset="-128"/>
              </a:rPr>
              <a:t>Other: DPO Chapter 5.8 (for wind patterns)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23E8E2-05D7-D742-B342-BE851DAB1EB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81000"/>
            <a:ext cx="5999163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Talley SIO 210 (2016)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64972-D453-FB4B-87D9-587097305AF3}" type="datetime1">
              <a:rPr lang="en-US" smtClean="0"/>
              <a:t>10/19/16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7703</TotalTime>
  <Words>2310</Words>
  <Application>Microsoft Macintosh PowerPoint</Application>
  <PresentationFormat>On-screen Show (4:3)</PresentationFormat>
  <Paragraphs>296</Paragraphs>
  <Slides>33</Slides>
  <Notes>27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Times</vt:lpstr>
      <vt:lpstr>ＭＳ Ｐゴシック</vt:lpstr>
      <vt:lpstr>Arial</vt:lpstr>
      <vt:lpstr>Verdana</vt:lpstr>
      <vt:lpstr>Tiepolo Book</vt:lpstr>
      <vt:lpstr>Helvetica</vt:lpstr>
      <vt:lpstr>Symbol</vt:lpstr>
      <vt:lpstr>ヒラギノ角ゴ Pro W3</vt:lpstr>
      <vt:lpstr>Blank Presentation</vt:lpstr>
      <vt:lpstr>External forcing from the atmosphere L. Talley, SIO 210 CSP Fall, 2016 </vt:lpstr>
      <vt:lpstr>Global scale forcing: Solar radiation</vt:lpstr>
      <vt:lpstr>Global radiation balance - reasonable climate at mid to high latitudes because of winds (and ocean currents) that move heat</vt:lpstr>
      <vt:lpstr>Net Surface heat flux (W/m2) into ocean</vt:lpstr>
      <vt:lpstr>Precipitation minus evaporation (runoff from land is not depicted)</vt:lpstr>
      <vt:lpstr>Buoyancy flux</vt:lpstr>
      <vt:lpstr>Surface wind stress (northern summer)</vt:lpstr>
      <vt:lpstr>Atmospheric circulation L. Talley, SIO 210 CSP Fall, 2016 </vt:lpstr>
      <vt:lpstr>Slide 9</vt:lpstr>
      <vt:lpstr>Cloud cover</vt:lpstr>
      <vt:lpstr>NASA and computer wind products</vt:lpstr>
      <vt:lpstr>Atmosphere structure</vt:lpstr>
      <vt:lpstr>Atmospheric temperature structure</vt:lpstr>
      <vt:lpstr>Adiabatic lapse rate and potential temperature</vt:lpstr>
      <vt:lpstr>Winds</vt:lpstr>
      <vt:lpstr>Direct circulation</vt:lpstr>
      <vt:lpstr> Wind response to differential heating: Diurnal - Land and sea breeze</vt:lpstr>
      <vt:lpstr>Wind response to differential heating: Seasonal -  Monsoons</vt:lpstr>
      <vt:lpstr>Annual range of surface temperature (°F)</vt:lpstr>
      <vt:lpstr>Slide 20</vt:lpstr>
      <vt:lpstr>Monsoons (seasonal)</vt:lpstr>
      <vt:lpstr>Equatorial winds: Direct atmospheric circulation  Walker circulation: (Coriolis not important as f ~ 0)</vt:lpstr>
      <vt:lpstr>Mean large-scale wind and pressure structure Convection and subsidence, in response to global heating and cooling</vt:lpstr>
      <vt:lpstr>Meridional view of global winds</vt:lpstr>
      <vt:lpstr>1. Hadley cell</vt:lpstr>
      <vt:lpstr>Intertropical Convergence Zone</vt:lpstr>
      <vt:lpstr>The three cells and the jet streams: Polar and Subtropical Jets</vt:lpstr>
      <vt:lpstr>Annual mean surface winds and surface pressure</vt:lpstr>
      <vt:lpstr>Wind stress</vt:lpstr>
      <vt:lpstr>Wind stress and wind speed</vt:lpstr>
      <vt:lpstr>Wind stress continued</vt:lpstr>
      <vt:lpstr>(Older) COARE 3.0 algorithm, drag coefficient</vt:lpstr>
      <vt:lpstr>Surface wind stress (northern summer)</vt:lpstr>
    </vt:vector>
  </TitlesOfParts>
  <Company>Lynne Talley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Atmospheric circulation SIO 210 October 25, 2006 </dc:title>
  <dc:creator>Lynne Talley</dc:creator>
  <cp:keywords/>
  <cp:lastModifiedBy>Lynne Talley</cp:lastModifiedBy>
  <cp:revision>129</cp:revision>
  <dcterms:created xsi:type="dcterms:W3CDTF">2016-10-19T08:29:52Z</dcterms:created>
  <dcterms:modified xsi:type="dcterms:W3CDTF">2016-10-19T16:33:00Z</dcterms:modified>
</cp:coreProperties>
</file>